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120" d="100"/>
          <a:sy n="120" d="100"/>
        </p:scale>
        <p:origin x="120" y="2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F0EA0-44EF-4A06-8C94-045E6350C516}" type="datetimeFigureOut">
              <a:rPr lang="en-US" smtClean="0"/>
              <a:t>3/18/2025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6186D-E708-4058-9C1D-4FB60EB03F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59206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F0EA0-44EF-4A06-8C94-045E6350C516}" type="datetimeFigureOut">
              <a:rPr lang="en-US" smtClean="0"/>
              <a:t>3/18/2025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6186D-E708-4058-9C1D-4FB60EB03F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345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F0EA0-44EF-4A06-8C94-045E6350C516}" type="datetimeFigureOut">
              <a:rPr lang="en-US" smtClean="0"/>
              <a:t>3/18/2025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6186D-E708-4058-9C1D-4FB60EB03F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59257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F0EA0-44EF-4A06-8C94-045E6350C516}" type="datetimeFigureOut">
              <a:rPr lang="en-US" smtClean="0"/>
              <a:t>3/18/2025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6186D-E708-4058-9C1D-4FB60EB03F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61662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F0EA0-44EF-4A06-8C94-045E6350C516}" type="datetimeFigureOut">
              <a:rPr lang="en-US" smtClean="0"/>
              <a:t>3/18/2025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6186D-E708-4058-9C1D-4FB60EB03F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5643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F0EA0-44EF-4A06-8C94-045E6350C516}" type="datetimeFigureOut">
              <a:rPr lang="en-US" smtClean="0"/>
              <a:t>3/18/2025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6186D-E708-4058-9C1D-4FB60EB03F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4746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F0EA0-44EF-4A06-8C94-045E6350C516}" type="datetimeFigureOut">
              <a:rPr lang="en-US" smtClean="0"/>
              <a:t>3/18/2025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6186D-E708-4058-9C1D-4FB60EB03F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31216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F0EA0-44EF-4A06-8C94-045E6350C516}" type="datetimeFigureOut">
              <a:rPr lang="en-US" smtClean="0"/>
              <a:t>3/18/2025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6186D-E708-4058-9C1D-4FB60EB03F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53195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F0EA0-44EF-4A06-8C94-045E6350C516}" type="datetimeFigureOut">
              <a:rPr lang="en-US" smtClean="0"/>
              <a:t>3/18/2025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6186D-E708-4058-9C1D-4FB60EB03F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22385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F0EA0-44EF-4A06-8C94-045E6350C516}" type="datetimeFigureOut">
              <a:rPr lang="en-US" smtClean="0"/>
              <a:t>3/18/2025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6186D-E708-4058-9C1D-4FB60EB03F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87132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F0EA0-44EF-4A06-8C94-045E6350C516}" type="datetimeFigureOut">
              <a:rPr lang="en-US" smtClean="0"/>
              <a:t>3/18/2025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6186D-E708-4058-9C1D-4FB60EB03F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51346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AF0EA0-44EF-4A06-8C94-045E6350C516}" type="datetimeFigureOut">
              <a:rPr lang="en-US" smtClean="0"/>
              <a:t>3/18/2025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76186D-E708-4058-9C1D-4FB60EB03F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36884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212.122.164.250/sebra/dwh/done_payments_old.jsp?bo_code=074*******&amp;date_from=17.03.2025&amp;date_to=17.03.2025&amp;execute=yes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2784879"/>
              </p:ext>
            </p:extLst>
          </p:nvPr>
        </p:nvGraphicFramePr>
        <p:xfrm>
          <a:off x="1415331" y="858737"/>
          <a:ext cx="9477956" cy="5360299"/>
        </p:xfrm>
        <a:graphic>
          <a:graphicData uri="http://schemas.openxmlformats.org/drawingml/2006/table">
            <a:tbl>
              <a:tblPr/>
              <a:tblGrid>
                <a:gridCol w="1895591">
                  <a:extLst>
                    <a:ext uri="{9D8B030D-6E8A-4147-A177-3AD203B41FA5}">
                      <a16:colId xmlns:a16="http://schemas.microsoft.com/office/drawing/2014/main" val="2631122958"/>
                    </a:ext>
                  </a:extLst>
                </a:gridCol>
                <a:gridCol w="3238302">
                  <a:extLst>
                    <a:ext uri="{9D8B030D-6E8A-4147-A177-3AD203B41FA5}">
                      <a16:colId xmlns:a16="http://schemas.microsoft.com/office/drawing/2014/main" val="665486351"/>
                    </a:ext>
                  </a:extLst>
                </a:gridCol>
                <a:gridCol w="1308640">
                  <a:extLst>
                    <a:ext uri="{9D8B030D-6E8A-4147-A177-3AD203B41FA5}">
                      <a16:colId xmlns:a16="http://schemas.microsoft.com/office/drawing/2014/main" val="4026383554"/>
                    </a:ext>
                  </a:extLst>
                </a:gridCol>
                <a:gridCol w="1139832">
                  <a:extLst>
                    <a:ext uri="{9D8B030D-6E8A-4147-A177-3AD203B41FA5}">
                      <a16:colId xmlns:a16="http://schemas.microsoft.com/office/drawing/2014/main" val="2972537598"/>
                    </a:ext>
                  </a:extLst>
                </a:gridCol>
                <a:gridCol w="1895591">
                  <a:extLst>
                    <a:ext uri="{9D8B030D-6E8A-4147-A177-3AD203B41FA5}">
                      <a16:colId xmlns:a16="http://schemas.microsoft.com/office/drawing/2014/main" val="384365275"/>
                    </a:ext>
                  </a:extLst>
                </a:gridCol>
              </a:tblGrid>
              <a:tr h="163002">
                <a:tc gridSpan="5">
                  <a:txBody>
                    <a:bodyPr/>
                    <a:lstStyle/>
                    <a:p>
                      <a:pPr algn="ctr"/>
                      <a:r>
                        <a:rPr lang="bg-BG" sz="900" b="1" dirty="0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Обобщено</a:t>
                      </a:r>
                    </a:p>
                  </a:txBody>
                  <a:tcPr marL="26860" marR="26860" marT="13430" marB="13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F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16408666"/>
                  </a:ext>
                </a:extLst>
              </a:tr>
              <a:tr h="163002">
                <a:tc gridSpan="2">
                  <a:txBody>
                    <a:bodyPr/>
                    <a:lstStyle/>
                    <a:p>
                      <a:pPr algn="l"/>
                      <a:r>
                        <a:rPr lang="ru-RU" sz="900" u="none" strike="noStrike" dirty="0">
                          <a:solidFill>
                            <a:srgbClr val="8B008B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hlinkClick r:id="rId2"/>
                        </a:rPr>
                        <a:t>М-во на иновациите и растежа ( 074******* )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860" marR="26860" marT="13430" marB="13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F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Период: 17.03.2025 - 17.03.2025</a:t>
                      </a:r>
                    </a:p>
                  </a:txBody>
                  <a:tcPr marL="26860" marR="26860" marT="13430" marB="13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F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23516317"/>
                  </a:ext>
                </a:extLst>
              </a:tr>
              <a:tr h="163002">
                <a:tc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</a:t>
                      </a:r>
                    </a:p>
                  </a:txBody>
                  <a:tcPr marL="26860" marR="26860" marT="13430" marB="13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Описание</a:t>
                      </a:r>
                    </a:p>
                  </a:txBody>
                  <a:tcPr marL="26860" marR="26860" marT="13430" marB="13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Брой</a:t>
                      </a:r>
                    </a:p>
                  </a:txBody>
                  <a:tcPr marL="26860" marR="26860" marT="13430" marB="13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Сума</a:t>
                      </a:r>
                    </a:p>
                  </a:txBody>
                  <a:tcPr marL="26860" marR="26860" marT="13430" marB="13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860" marR="26860" marT="13430" marB="13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1592960"/>
                  </a:ext>
                </a:extLst>
              </a:tr>
              <a:tr h="163002">
                <a:tc>
                  <a:txBody>
                    <a:bodyPr/>
                    <a:lstStyle/>
                    <a:p>
                      <a:pPr algn="l"/>
                      <a:r>
                        <a:rPr lang="en-US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6860" marR="26860" marT="13430" marB="13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Общо</a:t>
                      </a:r>
                    </a:p>
                  </a:txBody>
                  <a:tcPr marL="26860" marR="26860" marT="13430" marB="13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18</a:t>
                      </a:r>
                    </a:p>
                  </a:txBody>
                  <a:tcPr marL="26860" marR="26860" marT="13430" marB="13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51 534,80 лв.</a:t>
                      </a:r>
                    </a:p>
                  </a:txBody>
                  <a:tcPr marL="26860" marR="26860" marT="13430" marB="13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860" marR="26860" marT="13430" marB="13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94183244"/>
                  </a:ext>
                </a:extLst>
              </a:tr>
              <a:tr h="163002">
                <a:tc>
                  <a:txBody>
                    <a:bodyPr/>
                    <a:lstStyle/>
                    <a:p>
                      <a:pPr algn="l"/>
                      <a:r>
                        <a:rPr lang="en-US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</a:t>
                      </a:r>
                      <a:r>
                        <a:rPr lang="en-US" sz="9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xxxx</a:t>
                      </a:r>
                      <a:endParaRPr lang="en-US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860" marR="26860" marT="13430" marB="13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Издръжка</a:t>
                      </a:r>
                    </a:p>
                  </a:txBody>
                  <a:tcPr marL="26860" marR="26860" marT="13430" marB="13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8</a:t>
                      </a:r>
                    </a:p>
                  </a:txBody>
                  <a:tcPr marL="26860" marR="26860" marT="13430" marB="13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3 876,48 лв.</a:t>
                      </a:r>
                    </a:p>
                  </a:txBody>
                  <a:tcPr marL="26860" marR="26860" marT="13430" marB="13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860" marR="26860" marT="13430" marB="13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17297788"/>
                  </a:ext>
                </a:extLst>
              </a:tr>
              <a:tr h="163002">
                <a:tc>
                  <a:txBody>
                    <a:bodyPr/>
                    <a:lstStyle/>
                    <a:p>
                      <a:pPr algn="l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 xxxx</a:t>
                      </a:r>
                    </a:p>
                  </a:txBody>
                  <a:tcPr marL="26860" marR="26860" marT="13430" marB="13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Други разходи</a:t>
                      </a:r>
                    </a:p>
                  </a:txBody>
                  <a:tcPr marL="26860" marR="26860" marT="13430" marB="13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1</a:t>
                      </a:r>
                    </a:p>
                  </a:txBody>
                  <a:tcPr marL="26860" marR="26860" marT="13430" marB="13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900,00 лв.</a:t>
                      </a:r>
                    </a:p>
                  </a:txBody>
                  <a:tcPr marL="26860" marR="26860" marT="13430" marB="13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860" marR="26860" marT="13430" marB="13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9130068"/>
                  </a:ext>
                </a:extLst>
              </a:tr>
              <a:tr h="163002">
                <a:tc>
                  <a:txBody>
                    <a:bodyPr/>
                    <a:lstStyle/>
                    <a:p>
                      <a:pPr algn="l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88 xxxx</a:t>
                      </a:r>
                    </a:p>
                  </a:txBody>
                  <a:tcPr marL="26860" marR="26860" marT="13430" marB="13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Средства на разпореждане</a:t>
                      </a:r>
                    </a:p>
                  </a:txBody>
                  <a:tcPr marL="26860" marR="26860" marT="13430" marB="13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9</a:t>
                      </a:r>
                    </a:p>
                  </a:txBody>
                  <a:tcPr marL="26860" marR="26860" marT="13430" marB="13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46 758,32 лв.</a:t>
                      </a:r>
                    </a:p>
                  </a:txBody>
                  <a:tcPr marL="26860" marR="26860" marT="13430" marB="13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860" marR="26860" marT="13430" marB="13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9951249"/>
                  </a:ext>
                </a:extLst>
              </a:tr>
              <a:tr h="163002">
                <a:tc gridSpan="5"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6860" marR="26860" marT="13430" marB="13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F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38885252"/>
                  </a:ext>
                </a:extLst>
              </a:tr>
              <a:tr h="163002">
                <a:tc gridSpan="5"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6860" marR="26860" marT="13430" marB="13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F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91373074"/>
                  </a:ext>
                </a:extLst>
              </a:tr>
              <a:tr h="163002">
                <a:tc gridSpan="5">
                  <a:txBody>
                    <a:bodyPr/>
                    <a:lstStyle/>
                    <a:p>
                      <a:pPr algn="ctr"/>
                      <a:r>
                        <a:rPr lang="bg-BG" sz="900" b="1" dirty="0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 бюджетни организации</a:t>
                      </a:r>
                    </a:p>
                  </a:txBody>
                  <a:tcPr marL="26860" marR="26860" marT="13430" marB="13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F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10117098"/>
                  </a:ext>
                </a:extLst>
              </a:tr>
              <a:tr h="163002">
                <a:tc gridSpan="2">
                  <a:txBody>
                    <a:bodyPr/>
                    <a:lstStyle/>
                    <a:p>
                      <a:pPr algn="l"/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М-во на иновациите и растежа ( 074******* )</a:t>
                      </a:r>
                    </a:p>
                  </a:txBody>
                  <a:tcPr marL="26860" marR="26860" marT="13430" marB="13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F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Период: 17.03.2025 - 17.03.2025</a:t>
                      </a:r>
                    </a:p>
                  </a:txBody>
                  <a:tcPr marL="26860" marR="26860" marT="13430" marB="13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F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98241989"/>
                  </a:ext>
                </a:extLst>
              </a:tr>
              <a:tr h="163002"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</a:t>
                      </a:r>
                    </a:p>
                  </a:txBody>
                  <a:tcPr marL="26860" marR="26860" marT="13430" marB="13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Описание</a:t>
                      </a:r>
                    </a:p>
                  </a:txBody>
                  <a:tcPr marL="26860" marR="26860" marT="13430" marB="13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Брой</a:t>
                      </a:r>
                    </a:p>
                  </a:txBody>
                  <a:tcPr marL="26860" marR="26860" marT="13430" marB="13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Сума</a:t>
                      </a:r>
                    </a:p>
                  </a:txBody>
                  <a:tcPr marL="26860" marR="26860" marT="13430" marB="13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860" marR="26860" marT="13430" marB="13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6419676"/>
                  </a:ext>
                </a:extLst>
              </a:tr>
              <a:tr h="163002">
                <a:tc>
                  <a:txBody>
                    <a:bodyPr/>
                    <a:lstStyle/>
                    <a:p>
                      <a:pPr algn="l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6860" marR="26860" marT="13430" marB="13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Общо</a:t>
                      </a:r>
                    </a:p>
                  </a:txBody>
                  <a:tcPr marL="26860" marR="26860" marT="13430" marB="13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6860" marR="26860" marT="13430" marB="13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6860" marR="26860" marT="13430" marB="13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860" marR="26860" marT="13430" marB="13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01092252"/>
                  </a:ext>
                </a:extLst>
              </a:tr>
              <a:tr h="356502">
                <a:tc gridSpan="5">
                  <a:txBody>
                    <a:bodyPr/>
                    <a:lstStyle/>
                    <a:p>
                      <a:pPr algn="ctr"/>
                      <a:endParaRPr lang="en-US" sz="900" b="1" dirty="0">
                        <a:solidFill>
                          <a:srgbClr val="4B0082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860" marR="26860" marT="13430" marB="13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F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5754959"/>
                  </a:ext>
                </a:extLst>
              </a:tr>
              <a:tr h="163002">
                <a:tc gridSpan="2">
                  <a:txBody>
                    <a:bodyPr/>
                    <a:lstStyle/>
                    <a:p>
                      <a:pPr algn="l"/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М-во на иновациите и растежа-ЦУ ( </a:t>
                      </a:r>
                      <a:r>
                        <a:rPr lang="ru-RU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074******** </a:t>
                      </a: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marL="26860" marR="26860" marT="13430" marB="13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F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Период: 17.03.2025 - 17.03.2025</a:t>
                      </a:r>
                    </a:p>
                  </a:txBody>
                  <a:tcPr marL="26860" marR="26860" marT="13430" marB="13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F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93824084"/>
                  </a:ext>
                </a:extLst>
              </a:tr>
              <a:tr h="163002"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</a:t>
                      </a:r>
                    </a:p>
                  </a:txBody>
                  <a:tcPr marL="26860" marR="26860" marT="13430" marB="13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Описание</a:t>
                      </a:r>
                    </a:p>
                  </a:txBody>
                  <a:tcPr marL="26860" marR="26860" marT="13430" marB="13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Брой</a:t>
                      </a:r>
                    </a:p>
                  </a:txBody>
                  <a:tcPr marL="26860" marR="26860" marT="13430" marB="13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Сума</a:t>
                      </a:r>
                    </a:p>
                  </a:txBody>
                  <a:tcPr marL="26860" marR="26860" marT="13430" marB="13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860" marR="26860" marT="13430" marB="13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32957265"/>
                  </a:ext>
                </a:extLst>
              </a:tr>
              <a:tr h="163002">
                <a:tc>
                  <a:txBody>
                    <a:bodyPr/>
                    <a:lstStyle/>
                    <a:p>
                      <a:pPr algn="l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6860" marR="26860" marT="13430" marB="13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Общо</a:t>
                      </a:r>
                    </a:p>
                  </a:txBody>
                  <a:tcPr marL="26860" marR="26860" marT="13430" marB="13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15</a:t>
                      </a:r>
                    </a:p>
                  </a:txBody>
                  <a:tcPr marL="26860" marR="26860" marT="13430" marB="13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32 514,80 лв.</a:t>
                      </a:r>
                    </a:p>
                  </a:txBody>
                  <a:tcPr marL="26860" marR="26860" marT="13430" marB="13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860" marR="26860" marT="13430" marB="13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88748206"/>
                  </a:ext>
                </a:extLst>
              </a:tr>
              <a:tr h="163002">
                <a:tc>
                  <a:txBody>
                    <a:bodyPr/>
                    <a:lstStyle/>
                    <a:p>
                      <a:pPr algn="l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xxxx</a:t>
                      </a:r>
                    </a:p>
                  </a:txBody>
                  <a:tcPr marL="26860" marR="26860" marT="13430" marB="13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Издръжка</a:t>
                      </a:r>
                    </a:p>
                  </a:txBody>
                  <a:tcPr marL="26860" marR="26860" marT="13430" marB="13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7</a:t>
                      </a:r>
                    </a:p>
                  </a:txBody>
                  <a:tcPr marL="26860" marR="26860" marT="13430" marB="13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876,48 лв.</a:t>
                      </a:r>
                    </a:p>
                  </a:txBody>
                  <a:tcPr marL="26860" marR="26860" marT="13430" marB="13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860" marR="26860" marT="13430" marB="13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82204350"/>
                  </a:ext>
                </a:extLst>
              </a:tr>
              <a:tr h="163002">
                <a:tc>
                  <a:txBody>
                    <a:bodyPr/>
                    <a:lstStyle/>
                    <a:p>
                      <a:pPr algn="l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 xxxx</a:t>
                      </a:r>
                    </a:p>
                  </a:txBody>
                  <a:tcPr marL="26860" marR="26860" marT="13430" marB="13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Други разходи</a:t>
                      </a:r>
                    </a:p>
                  </a:txBody>
                  <a:tcPr marL="26860" marR="26860" marT="13430" marB="13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1</a:t>
                      </a:r>
                    </a:p>
                  </a:txBody>
                  <a:tcPr marL="26860" marR="26860" marT="13430" marB="13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900,00 лв.</a:t>
                      </a:r>
                    </a:p>
                  </a:txBody>
                  <a:tcPr marL="26860" marR="26860" marT="13430" marB="13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860" marR="26860" marT="13430" marB="13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4955947"/>
                  </a:ext>
                </a:extLst>
              </a:tr>
              <a:tr h="163002">
                <a:tc>
                  <a:txBody>
                    <a:bodyPr/>
                    <a:lstStyle/>
                    <a:p>
                      <a:pPr algn="l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88 xxxx</a:t>
                      </a:r>
                    </a:p>
                  </a:txBody>
                  <a:tcPr marL="26860" marR="26860" marT="13430" marB="13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Средства на разпореждане</a:t>
                      </a:r>
                    </a:p>
                  </a:txBody>
                  <a:tcPr marL="26860" marR="26860" marT="13430" marB="13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7</a:t>
                      </a:r>
                    </a:p>
                  </a:txBody>
                  <a:tcPr marL="26860" marR="26860" marT="13430" marB="13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30 738,32 лв.</a:t>
                      </a:r>
                    </a:p>
                  </a:txBody>
                  <a:tcPr marL="26860" marR="26860" marT="13430" marB="13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860" marR="26860" marT="13430" marB="13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6089992"/>
                  </a:ext>
                </a:extLst>
              </a:tr>
              <a:tr h="319894">
                <a:tc gridSpan="5">
                  <a:txBody>
                    <a:bodyPr/>
                    <a:lstStyle/>
                    <a:p>
                      <a:pPr algn="ctr"/>
                      <a:endParaRPr lang="en-US" sz="900" b="1" dirty="0">
                        <a:solidFill>
                          <a:srgbClr val="4B0082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860" marR="26860" marT="13430" marB="13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F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81705368"/>
                  </a:ext>
                </a:extLst>
              </a:tr>
              <a:tr h="163002">
                <a:tc gridSpan="2">
                  <a:txBody>
                    <a:bodyPr/>
                    <a:lstStyle/>
                    <a:p>
                      <a:pPr algn="l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БАИ ( </a:t>
                      </a:r>
                      <a:r>
                        <a:rPr lang="bg-BG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074********)</a:t>
                      </a:r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860" marR="26860" marT="13430" marB="13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F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Период: 17.03.2025 - 17.03.2025</a:t>
                      </a:r>
                    </a:p>
                  </a:txBody>
                  <a:tcPr marL="26860" marR="26860" marT="13430" marB="13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F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87983359"/>
                  </a:ext>
                </a:extLst>
              </a:tr>
              <a:tr h="163002"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</a:t>
                      </a:r>
                    </a:p>
                  </a:txBody>
                  <a:tcPr marL="26860" marR="26860" marT="13430" marB="13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Описание</a:t>
                      </a:r>
                    </a:p>
                  </a:txBody>
                  <a:tcPr marL="26860" marR="26860" marT="13430" marB="13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Брой</a:t>
                      </a:r>
                    </a:p>
                  </a:txBody>
                  <a:tcPr marL="26860" marR="26860" marT="13430" marB="13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Сума</a:t>
                      </a:r>
                    </a:p>
                  </a:txBody>
                  <a:tcPr marL="26860" marR="26860" marT="13430" marB="13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860" marR="26860" marT="13430" marB="13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047795"/>
                  </a:ext>
                </a:extLst>
              </a:tr>
              <a:tr h="163002">
                <a:tc>
                  <a:txBody>
                    <a:bodyPr/>
                    <a:lstStyle/>
                    <a:p>
                      <a:pPr algn="l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6860" marR="26860" marT="13430" marB="13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Общо</a:t>
                      </a:r>
                    </a:p>
                  </a:txBody>
                  <a:tcPr marL="26860" marR="26860" marT="13430" marB="13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6860" marR="26860" marT="13430" marB="13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6860" marR="26860" marT="13430" marB="13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860" marR="26860" marT="13430" marB="13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9174303"/>
                  </a:ext>
                </a:extLst>
              </a:tr>
              <a:tr h="255363">
                <a:tc gridSpan="5">
                  <a:txBody>
                    <a:bodyPr/>
                    <a:lstStyle/>
                    <a:p>
                      <a:pPr algn="ctr"/>
                      <a:endParaRPr lang="en-US" sz="900" b="1" dirty="0">
                        <a:solidFill>
                          <a:srgbClr val="4B0082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860" marR="26860" marT="13430" marB="13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F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44612948"/>
                  </a:ext>
                </a:extLst>
              </a:tr>
              <a:tr h="163002">
                <a:tc gridSpan="2">
                  <a:txBody>
                    <a:bodyPr/>
                    <a:lstStyle/>
                    <a:p>
                      <a:pPr algn="l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ИАНМСП ( </a:t>
                      </a:r>
                      <a:r>
                        <a:rPr lang="bg-BG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074********)</a:t>
                      </a:r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860" marR="26860" marT="13430" marB="13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F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Период: 17.03.2025 - 17.03.2025</a:t>
                      </a:r>
                    </a:p>
                  </a:txBody>
                  <a:tcPr marL="26860" marR="26860" marT="13430" marB="13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F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21939955"/>
                  </a:ext>
                </a:extLst>
              </a:tr>
              <a:tr h="163002">
                <a:tc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</a:t>
                      </a:r>
                    </a:p>
                  </a:txBody>
                  <a:tcPr marL="26860" marR="26860" marT="13430" marB="13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Описание</a:t>
                      </a:r>
                    </a:p>
                  </a:txBody>
                  <a:tcPr marL="26860" marR="26860" marT="13430" marB="13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Брой</a:t>
                      </a:r>
                    </a:p>
                  </a:txBody>
                  <a:tcPr marL="26860" marR="26860" marT="13430" marB="13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Сума</a:t>
                      </a:r>
                    </a:p>
                  </a:txBody>
                  <a:tcPr marL="26860" marR="26860" marT="13430" marB="13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860" marR="26860" marT="13430" marB="13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5527810"/>
                  </a:ext>
                </a:extLst>
              </a:tr>
              <a:tr h="163002">
                <a:tc>
                  <a:txBody>
                    <a:bodyPr/>
                    <a:lstStyle/>
                    <a:p>
                      <a:pPr algn="l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6860" marR="26860" marT="13430" marB="13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Общо</a:t>
                      </a:r>
                    </a:p>
                  </a:txBody>
                  <a:tcPr marL="26860" marR="26860" marT="13430" marB="13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3</a:t>
                      </a:r>
                    </a:p>
                  </a:txBody>
                  <a:tcPr marL="26860" marR="26860" marT="13430" marB="13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19 020,00 лв.</a:t>
                      </a:r>
                    </a:p>
                  </a:txBody>
                  <a:tcPr marL="26860" marR="26860" marT="13430" marB="13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860" marR="26860" marT="13430" marB="13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3069532"/>
                  </a:ext>
                </a:extLst>
              </a:tr>
              <a:tr h="163002">
                <a:tc>
                  <a:txBody>
                    <a:bodyPr/>
                    <a:lstStyle/>
                    <a:p>
                      <a:pPr algn="l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xxxx</a:t>
                      </a:r>
                    </a:p>
                  </a:txBody>
                  <a:tcPr marL="26860" marR="26860" marT="13430" marB="13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Издръжка</a:t>
                      </a:r>
                    </a:p>
                  </a:txBody>
                  <a:tcPr marL="26860" marR="26860" marT="13430" marB="13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1</a:t>
                      </a:r>
                    </a:p>
                  </a:txBody>
                  <a:tcPr marL="26860" marR="26860" marT="13430" marB="13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3 000,00 лв.</a:t>
                      </a:r>
                    </a:p>
                  </a:txBody>
                  <a:tcPr marL="26860" marR="26860" marT="13430" marB="13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860" marR="26860" marT="13430" marB="13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574705"/>
                  </a:ext>
                </a:extLst>
              </a:tr>
              <a:tr h="163002">
                <a:tc>
                  <a:txBody>
                    <a:bodyPr/>
                    <a:lstStyle/>
                    <a:p>
                      <a:pPr algn="l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88 xxxx</a:t>
                      </a:r>
                    </a:p>
                  </a:txBody>
                  <a:tcPr marL="26860" marR="26860" marT="13430" marB="13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Средства на разпореждане</a:t>
                      </a:r>
                    </a:p>
                  </a:txBody>
                  <a:tcPr marL="26860" marR="26860" marT="13430" marB="13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2</a:t>
                      </a:r>
                    </a:p>
                  </a:txBody>
                  <a:tcPr marL="26860" marR="26860" marT="13430" marB="13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16 020,00 лв.</a:t>
                      </a:r>
                    </a:p>
                  </a:txBody>
                  <a:tcPr marL="26860" marR="26860" marT="13430" marB="13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860" marR="26860" marT="13430" marB="13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137627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459264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206</Words>
  <Application>Microsoft Office PowerPoint</Application>
  <PresentationFormat>Widescreen</PresentationFormat>
  <Paragraphs>86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>SARI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Gergana Koleva</dc:creator>
  <cp:lastModifiedBy>Gergana Koleva</cp:lastModifiedBy>
  <cp:revision>1</cp:revision>
  <dcterms:created xsi:type="dcterms:W3CDTF">2025-03-18T06:46:38Z</dcterms:created>
  <dcterms:modified xsi:type="dcterms:W3CDTF">2025-03-18T06:49:34Z</dcterms:modified>
</cp:coreProperties>
</file>