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31FD9-ACBC-49FE-9411-A487F6117BCD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68E2D-8F44-45E0-9F2B-7A6DD1E78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405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31FD9-ACBC-49FE-9411-A487F6117BCD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68E2D-8F44-45E0-9F2B-7A6DD1E78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488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31FD9-ACBC-49FE-9411-A487F6117BCD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68E2D-8F44-45E0-9F2B-7A6DD1E78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540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31FD9-ACBC-49FE-9411-A487F6117BCD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68E2D-8F44-45E0-9F2B-7A6DD1E78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636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31FD9-ACBC-49FE-9411-A487F6117BCD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68E2D-8F44-45E0-9F2B-7A6DD1E78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670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31FD9-ACBC-49FE-9411-A487F6117BCD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68E2D-8F44-45E0-9F2B-7A6DD1E78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018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31FD9-ACBC-49FE-9411-A487F6117BCD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68E2D-8F44-45E0-9F2B-7A6DD1E78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777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31FD9-ACBC-49FE-9411-A487F6117BCD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68E2D-8F44-45E0-9F2B-7A6DD1E78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786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31FD9-ACBC-49FE-9411-A487F6117BCD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68E2D-8F44-45E0-9F2B-7A6DD1E78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468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31FD9-ACBC-49FE-9411-A487F6117BCD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68E2D-8F44-45E0-9F2B-7A6DD1E78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033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31FD9-ACBC-49FE-9411-A487F6117BCD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68E2D-8F44-45E0-9F2B-7A6DD1E78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95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31FD9-ACBC-49FE-9411-A487F6117BCD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68E2D-8F44-45E0-9F2B-7A6DD1E78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771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27.11.2024&amp;date_to=27.11.2024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8085483"/>
              </p:ext>
            </p:extLst>
          </p:nvPr>
        </p:nvGraphicFramePr>
        <p:xfrm>
          <a:off x="1463040" y="787189"/>
          <a:ext cx="9414344" cy="5456310"/>
        </p:xfrm>
        <a:graphic>
          <a:graphicData uri="http://schemas.openxmlformats.org/drawingml/2006/table">
            <a:tbl>
              <a:tblPr/>
              <a:tblGrid>
                <a:gridCol w="1882869">
                  <a:extLst>
                    <a:ext uri="{9D8B030D-6E8A-4147-A177-3AD203B41FA5}">
                      <a16:colId xmlns:a16="http://schemas.microsoft.com/office/drawing/2014/main" val="3941194143"/>
                    </a:ext>
                  </a:extLst>
                </a:gridCol>
                <a:gridCol w="3952219">
                  <a:extLst>
                    <a:ext uri="{9D8B030D-6E8A-4147-A177-3AD203B41FA5}">
                      <a16:colId xmlns:a16="http://schemas.microsoft.com/office/drawing/2014/main" val="597972050"/>
                    </a:ext>
                  </a:extLst>
                </a:gridCol>
                <a:gridCol w="699309">
                  <a:extLst>
                    <a:ext uri="{9D8B030D-6E8A-4147-A177-3AD203B41FA5}">
                      <a16:colId xmlns:a16="http://schemas.microsoft.com/office/drawing/2014/main" val="4023413494"/>
                    </a:ext>
                  </a:extLst>
                </a:gridCol>
                <a:gridCol w="997078">
                  <a:extLst>
                    <a:ext uri="{9D8B030D-6E8A-4147-A177-3AD203B41FA5}">
                      <a16:colId xmlns:a16="http://schemas.microsoft.com/office/drawing/2014/main" val="263292634"/>
                    </a:ext>
                  </a:extLst>
                </a:gridCol>
                <a:gridCol w="1882869">
                  <a:extLst>
                    <a:ext uri="{9D8B030D-6E8A-4147-A177-3AD203B41FA5}">
                      <a16:colId xmlns:a16="http://schemas.microsoft.com/office/drawing/2014/main" val="1287943875"/>
                    </a:ext>
                  </a:extLst>
                </a:gridCol>
              </a:tblGrid>
              <a:tr h="128662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C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2928580"/>
                  </a:ext>
                </a:extLst>
              </a:tr>
              <a:tr h="128662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C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27.11.2024 - 27.11.2024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C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0454938"/>
                  </a:ext>
                </a:extLst>
              </a:tr>
              <a:tr h="128662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2684586"/>
                  </a:ext>
                </a:extLst>
              </a:tr>
              <a:tr h="128662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54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6 980 978,59 лв.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9555169"/>
                  </a:ext>
                </a:extLst>
              </a:tr>
              <a:tr h="128662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24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36 522,16 лв.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5057758"/>
                  </a:ext>
                </a:extLst>
              </a:tr>
              <a:tr h="128662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 разходи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30,00 лв.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5614643"/>
                  </a:ext>
                </a:extLst>
              </a:tr>
              <a:tr h="128662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Текущи субсидии за предприятия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3 000 000,00 лв.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2867702"/>
                  </a:ext>
                </a:extLst>
              </a:tr>
              <a:tr h="241044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Възмездно финансиране – придобиване на дялове и акции, предоставени кредити и временна финансова помощ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3 939 900,00 лв.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8297894"/>
                  </a:ext>
                </a:extLst>
              </a:tr>
              <a:tr h="128662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27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4 526,43 лв.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121413"/>
                  </a:ext>
                </a:extLst>
              </a:tr>
              <a:tr h="128662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C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0572834"/>
                  </a:ext>
                </a:extLst>
              </a:tr>
              <a:tr h="128662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C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9149394"/>
                  </a:ext>
                </a:extLst>
              </a:tr>
              <a:tr h="128662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C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9116156"/>
                  </a:ext>
                </a:extLst>
              </a:tr>
              <a:tr h="128662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C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27.11.2024 - 27.11.2024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C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9323649"/>
                  </a:ext>
                </a:extLst>
              </a:tr>
              <a:tr h="128662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2089013"/>
                  </a:ext>
                </a:extLst>
              </a:tr>
              <a:tr h="128662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350240"/>
                  </a:ext>
                </a:extLst>
              </a:tr>
              <a:tr h="128662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C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3440372"/>
                  </a:ext>
                </a:extLst>
              </a:tr>
              <a:tr h="128662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*******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C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27.11.2024 - 27.11.2024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C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7204816"/>
                  </a:ext>
                </a:extLst>
              </a:tr>
              <a:tr h="128662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0324579"/>
                  </a:ext>
                </a:extLst>
              </a:tr>
              <a:tr h="128662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44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6 954 123,06 лв.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9906221"/>
                  </a:ext>
                </a:extLst>
              </a:tr>
              <a:tr h="128662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14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9 666,63 лв.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5099785"/>
                  </a:ext>
                </a:extLst>
              </a:tr>
              <a:tr h="128662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xxxx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 разходи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30,00 лв.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2800671"/>
                  </a:ext>
                </a:extLst>
              </a:tr>
              <a:tr h="128662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xxxx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Текущи субсидии за предприятия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3 000 000,00 лв.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573516"/>
                  </a:ext>
                </a:extLst>
              </a:tr>
              <a:tr h="241044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 xxxx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Възмездно финансиране – придобиване на дялове и акции, предоставени кредити и временна финансова помощ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3 939 900,00 лв.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972859"/>
                  </a:ext>
                </a:extLst>
              </a:tr>
              <a:tr h="128662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27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4 526,43 лв.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744033"/>
                  </a:ext>
                </a:extLst>
              </a:tr>
              <a:tr h="128662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C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2759806"/>
                  </a:ext>
                </a:extLst>
              </a:tr>
              <a:tr h="128662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*******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C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27.11.2024 - 27.11.2024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C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8235267"/>
                  </a:ext>
                </a:extLst>
              </a:tr>
              <a:tr h="128662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5296788"/>
                  </a:ext>
                </a:extLst>
              </a:tr>
              <a:tr h="128662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1899866"/>
                  </a:ext>
                </a:extLst>
              </a:tr>
              <a:tr h="128662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C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686777"/>
                  </a:ext>
                </a:extLst>
              </a:tr>
              <a:tr h="128662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********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C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27.11.2024 - 27.11.2024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C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2534734"/>
                  </a:ext>
                </a:extLst>
              </a:tr>
              <a:tr h="128662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2470935"/>
                  </a:ext>
                </a:extLst>
              </a:tr>
              <a:tr h="128662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10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26 855,53 лв.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6003464"/>
                  </a:ext>
                </a:extLst>
              </a:tr>
              <a:tr h="128662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10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26 855,53 лв.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73038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5374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277</Words>
  <Application>Microsoft Office PowerPoint</Application>
  <PresentationFormat>Widescreen</PresentationFormat>
  <Paragraphs>98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1</cp:revision>
  <dcterms:created xsi:type="dcterms:W3CDTF">2024-12-02T07:23:43Z</dcterms:created>
  <dcterms:modified xsi:type="dcterms:W3CDTF">2024-12-02T07:29:26Z</dcterms:modified>
</cp:coreProperties>
</file>