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BA8C-50B2-4492-9443-55264FAFD4E9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91A0-0825-497C-A1E8-F5A58E711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94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BA8C-50B2-4492-9443-55264FAFD4E9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91A0-0825-497C-A1E8-F5A58E711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6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BA8C-50B2-4492-9443-55264FAFD4E9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91A0-0825-497C-A1E8-F5A58E711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227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BA8C-50B2-4492-9443-55264FAFD4E9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91A0-0825-497C-A1E8-F5A58E711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12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BA8C-50B2-4492-9443-55264FAFD4E9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91A0-0825-497C-A1E8-F5A58E711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03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BA8C-50B2-4492-9443-55264FAFD4E9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91A0-0825-497C-A1E8-F5A58E711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97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BA8C-50B2-4492-9443-55264FAFD4E9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91A0-0825-497C-A1E8-F5A58E711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150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BA8C-50B2-4492-9443-55264FAFD4E9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91A0-0825-497C-A1E8-F5A58E711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39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BA8C-50B2-4492-9443-55264FAFD4E9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91A0-0825-497C-A1E8-F5A58E711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8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BA8C-50B2-4492-9443-55264FAFD4E9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91A0-0825-497C-A1E8-F5A58E711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63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8BA8C-50B2-4492-9443-55264FAFD4E9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D91A0-0825-497C-A1E8-F5A58E711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619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8BA8C-50B2-4492-9443-55264FAFD4E9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D91A0-0825-497C-A1E8-F5A58E711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68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10.10.2024&amp;date_to=10.10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573873"/>
              </p:ext>
            </p:extLst>
          </p:nvPr>
        </p:nvGraphicFramePr>
        <p:xfrm>
          <a:off x="1113182" y="755362"/>
          <a:ext cx="9962985" cy="5367582"/>
        </p:xfrm>
        <a:graphic>
          <a:graphicData uri="http://schemas.openxmlformats.org/drawingml/2006/table">
            <a:tbl>
              <a:tblPr/>
              <a:tblGrid>
                <a:gridCol w="1992597">
                  <a:extLst>
                    <a:ext uri="{9D8B030D-6E8A-4147-A177-3AD203B41FA5}">
                      <a16:colId xmlns:a16="http://schemas.microsoft.com/office/drawing/2014/main" val="1555175683"/>
                    </a:ext>
                  </a:extLst>
                </a:gridCol>
                <a:gridCol w="1992597">
                  <a:extLst>
                    <a:ext uri="{9D8B030D-6E8A-4147-A177-3AD203B41FA5}">
                      <a16:colId xmlns:a16="http://schemas.microsoft.com/office/drawing/2014/main" val="3426718426"/>
                    </a:ext>
                  </a:extLst>
                </a:gridCol>
                <a:gridCol w="1230862">
                  <a:extLst>
                    <a:ext uri="{9D8B030D-6E8A-4147-A177-3AD203B41FA5}">
                      <a16:colId xmlns:a16="http://schemas.microsoft.com/office/drawing/2014/main" val="240088193"/>
                    </a:ext>
                  </a:extLst>
                </a:gridCol>
                <a:gridCol w="1256306">
                  <a:extLst>
                    <a:ext uri="{9D8B030D-6E8A-4147-A177-3AD203B41FA5}">
                      <a16:colId xmlns:a16="http://schemas.microsoft.com/office/drawing/2014/main" val="132804002"/>
                    </a:ext>
                  </a:extLst>
                </a:gridCol>
                <a:gridCol w="1498026">
                  <a:extLst>
                    <a:ext uri="{9D8B030D-6E8A-4147-A177-3AD203B41FA5}">
                      <a16:colId xmlns:a16="http://schemas.microsoft.com/office/drawing/2014/main" val="3486420812"/>
                    </a:ext>
                  </a:extLst>
                </a:gridCol>
                <a:gridCol w="1992597">
                  <a:extLst>
                    <a:ext uri="{9D8B030D-6E8A-4147-A177-3AD203B41FA5}">
                      <a16:colId xmlns:a16="http://schemas.microsoft.com/office/drawing/2014/main" val="1927086314"/>
                    </a:ext>
                  </a:extLst>
                </a:gridCol>
              </a:tblGrid>
              <a:tr h="117082">
                <a:tc gridSpan="6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7898795"/>
                  </a:ext>
                </a:extLst>
              </a:tr>
              <a:tr h="206661">
                <a:tc gridSpan="3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bg-BG" sz="500">
                        <a:solidFill>
                          <a:srgbClr val="4B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10.10.2024 - 10.10.2024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084753"/>
                  </a:ext>
                </a:extLst>
              </a:tr>
              <a:tr h="11708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bg-BG" sz="50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844539"/>
                  </a:ext>
                </a:extLst>
              </a:tr>
              <a:tr h="11708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50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16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2 632 273,03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762060"/>
                  </a:ext>
                </a:extLst>
              </a:tr>
              <a:tr h="15772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50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2 451 209,44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541833"/>
                  </a:ext>
                </a:extLst>
              </a:tr>
              <a:tr h="11708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50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178 242,55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522088"/>
                  </a:ext>
                </a:extLst>
              </a:tr>
              <a:tr h="20666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50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2 821,04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794611"/>
                  </a:ext>
                </a:extLst>
              </a:tr>
              <a:tr h="117082">
                <a:tc gridSpan="6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5812685"/>
                  </a:ext>
                </a:extLst>
              </a:tr>
              <a:tr h="117082">
                <a:tc gridSpan="6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468884"/>
                  </a:ext>
                </a:extLst>
              </a:tr>
              <a:tr h="122647">
                <a:tc gridSpan="6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175871"/>
                  </a:ext>
                </a:extLst>
              </a:tr>
              <a:tr h="206661">
                <a:tc gridSpan="3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bg-BG" sz="500">
                        <a:solidFill>
                          <a:srgbClr val="4B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10.10.2024 - 10.10.2024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544367"/>
                  </a:ext>
                </a:extLst>
              </a:tr>
              <a:tr h="11708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bg-BG" sz="50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364415"/>
                  </a:ext>
                </a:extLst>
              </a:tr>
              <a:tr h="11708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50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659286"/>
                  </a:ext>
                </a:extLst>
              </a:tr>
              <a:tr h="117082">
                <a:tc gridSpan="6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029054"/>
                  </a:ext>
                </a:extLst>
              </a:tr>
              <a:tr h="206661">
                <a:tc gridSpan="3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bg-BG" sz="500">
                        <a:solidFill>
                          <a:srgbClr val="4B008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10.10.2024 - 10.10.2024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922972"/>
                  </a:ext>
                </a:extLst>
              </a:tr>
              <a:tr h="11708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bg-BG" sz="50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242749"/>
                  </a:ext>
                </a:extLst>
              </a:tr>
              <a:tr h="11708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50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2 451 477,04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77158"/>
                  </a:ext>
                </a:extLst>
              </a:tr>
              <a:tr h="15945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50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2 451 209,44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500" dirty="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418500"/>
                  </a:ext>
                </a:extLst>
              </a:tr>
              <a:tr h="11708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50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40,00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500" dirty="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798631"/>
                  </a:ext>
                </a:extLst>
              </a:tr>
              <a:tr h="20666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50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227,60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500" dirty="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178121"/>
                  </a:ext>
                </a:extLst>
              </a:tr>
              <a:tr h="117082">
                <a:tc gridSpan="6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816679"/>
                  </a:ext>
                </a:extLst>
              </a:tr>
              <a:tr h="117082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10.10.2024 - 10.10.2024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855638"/>
                  </a:ext>
                </a:extLst>
              </a:tr>
              <a:tr h="11708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Описание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749649"/>
                  </a:ext>
                </a:extLst>
              </a:tr>
              <a:tr h="11708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500">
                          <a:effectLst/>
                        </a:rPr>
                        <a:t>Общо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44182"/>
                  </a:ext>
                </a:extLst>
              </a:tr>
              <a:tr h="117082">
                <a:tc gridSpan="6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2317416"/>
                  </a:ext>
                </a:extLst>
              </a:tr>
              <a:tr h="117082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10.10.2024 - 10.10.2024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8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0766069"/>
                  </a:ext>
                </a:extLst>
              </a:tr>
              <a:tr h="11708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Описание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686826"/>
                  </a:ext>
                </a:extLst>
              </a:tr>
              <a:tr h="11708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500">
                          <a:effectLst/>
                        </a:rPr>
                        <a:t>Общо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180 795,99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358877"/>
                  </a:ext>
                </a:extLst>
              </a:tr>
              <a:tr h="11708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500">
                          <a:effectLst/>
                        </a:rPr>
                        <a:t>Издръжка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178 202,55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500" dirty="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8045109"/>
                  </a:ext>
                </a:extLst>
              </a:tr>
              <a:tr h="20666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5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2 593,44 лв.</a:t>
                      </a: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500" dirty="0">
                        <a:effectLst/>
                      </a:endParaRPr>
                    </a:p>
                  </a:txBody>
                  <a:tcPr marL="23394" marR="23394" marT="11697" marB="116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898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965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234</Words>
  <Application>Microsoft Office PowerPoint</Application>
  <PresentationFormat>Widescreen</PresentationFormat>
  <Paragraphs>86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2024-10-11T05:47:29Z</dcterms:created>
  <dcterms:modified xsi:type="dcterms:W3CDTF">2024-10-11T05:51:35Z</dcterms:modified>
</cp:coreProperties>
</file>