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3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872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8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46789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6407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547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49588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15367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579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275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6469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78B9485-4774-4425-9CEC-B6BD84AB3C2F}" type="datetimeFigureOut">
              <a:rPr lang="en-US" smtClean="0"/>
              <a:t>9/9/2024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BDC22F-78CA-4024-8791-7A297B139E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23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5546284"/>
              </p:ext>
            </p:extLst>
          </p:nvPr>
        </p:nvGraphicFramePr>
        <p:xfrm>
          <a:off x="813732" y="452998"/>
          <a:ext cx="10737910" cy="5817926"/>
        </p:xfrm>
        <a:graphic>
          <a:graphicData uri="http://schemas.openxmlformats.org/drawingml/2006/table">
            <a:tbl>
              <a:tblPr/>
              <a:tblGrid>
                <a:gridCol w="2147582">
                  <a:extLst>
                    <a:ext uri="{9D8B030D-6E8A-4147-A177-3AD203B41FA5}">
                      <a16:colId xmlns:a16="http://schemas.microsoft.com/office/drawing/2014/main" val="4226837029"/>
                    </a:ext>
                  </a:extLst>
                </a:gridCol>
                <a:gridCol w="2147582">
                  <a:extLst>
                    <a:ext uri="{9D8B030D-6E8A-4147-A177-3AD203B41FA5}">
                      <a16:colId xmlns:a16="http://schemas.microsoft.com/office/drawing/2014/main" val="3687258622"/>
                    </a:ext>
                  </a:extLst>
                </a:gridCol>
                <a:gridCol w="2147582">
                  <a:extLst>
                    <a:ext uri="{9D8B030D-6E8A-4147-A177-3AD203B41FA5}">
                      <a16:colId xmlns:a16="http://schemas.microsoft.com/office/drawing/2014/main" val="3840850292"/>
                    </a:ext>
                  </a:extLst>
                </a:gridCol>
                <a:gridCol w="2147582">
                  <a:extLst>
                    <a:ext uri="{9D8B030D-6E8A-4147-A177-3AD203B41FA5}">
                      <a16:colId xmlns:a16="http://schemas.microsoft.com/office/drawing/2014/main" val="1729865552"/>
                    </a:ext>
                  </a:extLst>
                </a:gridCol>
                <a:gridCol w="2147582">
                  <a:extLst>
                    <a:ext uri="{9D8B030D-6E8A-4147-A177-3AD203B41FA5}">
                      <a16:colId xmlns:a16="http://schemas.microsoft.com/office/drawing/2014/main" val="2521978550"/>
                    </a:ext>
                  </a:extLst>
                </a:gridCol>
              </a:tblGrid>
              <a:tr h="16354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Обобщено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87318"/>
                  </a:ext>
                </a:extLst>
              </a:tr>
              <a:tr h="2861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 ( 074******* 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05.09.2024 - 05.09.2024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1954503"/>
                  </a:ext>
                </a:extLst>
              </a:tr>
              <a:tr h="16354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05050115"/>
                  </a:ext>
                </a:extLst>
              </a:tr>
              <a:tr h="65416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Заплати, </a:t>
                      </a:r>
                      <a:r>
                        <a:rPr lang="ru-RU" sz="900" dirty="0" err="1">
                          <a:effectLst/>
                        </a:rPr>
                        <a:t>възнаграждения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други</a:t>
                      </a:r>
                      <a:r>
                        <a:rPr lang="ru-RU" sz="900" dirty="0">
                          <a:effectLst/>
                        </a:rPr>
                        <a:t> </a:t>
                      </a:r>
                      <a:r>
                        <a:rPr lang="ru-RU" sz="900" dirty="0" err="1">
                          <a:effectLst/>
                        </a:rPr>
                        <a:t>плащания</a:t>
                      </a:r>
                      <a:r>
                        <a:rPr lang="ru-RU" sz="900" dirty="0">
                          <a:effectLst/>
                        </a:rPr>
                        <a:t> за персонала - </a:t>
                      </a:r>
                      <a:r>
                        <a:rPr lang="ru-RU" sz="900" dirty="0" err="1">
                          <a:effectLst/>
                        </a:rPr>
                        <a:t>нетна</a:t>
                      </a:r>
                      <a:r>
                        <a:rPr lang="ru-RU" sz="900" dirty="0">
                          <a:effectLst/>
                        </a:rPr>
                        <a:t> сума за </a:t>
                      </a:r>
                      <a:r>
                        <a:rPr lang="ru-RU" sz="900" dirty="0" err="1">
                          <a:effectLst/>
                        </a:rPr>
                        <a:t>изплащане</a:t>
                      </a:r>
                      <a:endParaRPr lang="ru-RU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2 635,00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03672536"/>
                  </a:ext>
                </a:extLst>
              </a:tr>
              <a:tr h="16354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3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2 539,24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03206591"/>
                  </a:ext>
                </a:extLst>
              </a:tr>
              <a:tr h="2861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40,00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38595359"/>
                  </a:ext>
                </a:extLst>
              </a:tr>
              <a:tr h="16354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6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</a:rPr>
                        <a:t>5 214,24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8827149"/>
                  </a:ext>
                </a:extLst>
              </a:tr>
              <a:tr h="16354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5102387"/>
                  </a:ext>
                </a:extLst>
              </a:tr>
              <a:tr h="16354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4130265"/>
                  </a:ext>
                </a:extLst>
              </a:tr>
              <a:tr h="16354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01466543"/>
                  </a:ext>
                </a:extLst>
              </a:tr>
              <a:tr h="16354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7597150"/>
                  </a:ext>
                </a:extLst>
              </a:tr>
              <a:tr h="163542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По бюджетни организации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66434899"/>
                  </a:ext>
                </a:extLst>
              </a:tr>
              <a:tr h="286198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</a:rPr>
                        <a:t>М-во на </a:t>
                      </a:r>
                      <a:r>
                        <a:rPr lang="ru-RU" sz="900" dirty="0" err="1">
                          <a:effectLst/>
                        </a:rPr>
                        <a:t>иновациите</a:t>
                      </a:r>
                      <a:r>
                        <a:rPr lang="ru-RU" sz="900" dirty="0">
                          <a:effectLst/>
                        </a:rPr>
                        <a:t> и </a:t>
                      </a:r>
                      <a:r>
                        <a:rPr lang="ru-RU" sz="900" dirty="0" err="1">
                          <a:effectLst/>
                        </a:rPr>
                        <a:t>растежа</a:t>
                      </a:r>
                      <a:r>
                        <a:rPr lang="ru-RU" sz="900" dirty="0">
                          <a:effectLst/>
                        </a:rPr>
                        <a:t>-ЦУ ( </a:t>
                      </a:r>
                      <a:r>
                        <a:rPr lang="ru-RU" sz="900" dirty="0" smtClean="0">
                          <a:effectLst/>
                        </a:rPr>
                        <a:t>074 </a:t>
                      </a:r>
                      <a:r>
                        <a:rPr lang="ru-RU" sz="900" dirty="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05.09.2024 - 05.09.2024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800320"/>
                  </a:ext>
                </a:extLst>
              </a:tr>
              <a:tr h="16354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2916371"/>
                  </a:ext>
                </a:extLst>
              </a:tr>
              <a:tr h="65416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01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2 635,00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54941865"/>
                  </a:ext>
                </a:extLst>
              </a:tr>
              <a:tr h="16354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2 509,24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9657350"/>
                  </a:ext>
                </a:extLst>
              </a:tr>
              <a:tr h="28619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88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Средства на разпореждане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2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40,00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1030006"/>
                  </a:ext>
                </a:extLst>
              </a:tr>
              <a:tr h="16354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5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5 184,24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79552899"/>
                  </a:ext>
                </a:extLst>
              </a:tr>
              <a:tr h="16354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375351"/>
                  </a:ext>
                </a:extLst>
              </a:tr>
              <a:tr h="16354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5290160"/>
                  </a:ext>
                </a:extLst>
              </a:tr>
              <a:tr h="163542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БАИ </a:t>
                      </a:r>
                      <a:r>
                        <a:rPr lang="bg-BG" sz="900">
                          <a:effectLst/>
                        </a:rPr>
                        <a:t>( </a:t>
                      </a:r>
                      <a:r>
                        <a:rPr lang="bg-BG" sz="900" smtClean="0">
                          <a:effectLst/>
                        </a:rPr>
                        <a:t>074 </a:t>
                      </a:r>
                      <a:r>
                        <a:rPr lang="bg-BG" sz="900">
                          <a:effectLst/>
                        </a:rPr>
                        <a:t>)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Arial" panose="020B0604020202020204" pitchFamily="34" charset="0"/>
                        </a:rPr>
                        <a:t>Период: 05.09.2024 - 05.09.2024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4862698"/>
                  </a:ext>
                </a:extLst>
              </a:tr>
              <a:tr h="163542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Код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Описание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Брой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</a:rPr>
                        <a:t>Сума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42385070"/>
                  </a:ext>
                </a:extLst>
              </a:tr>
              <a:tr h="163542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</a:rPr>
                        <a:t>10 xxxx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</a:rPr>
                        <a:t>Издръжка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0251705"/>
                  </a:ext>
                </a:extLst>
              </a:tr>
              <a:tr h="163542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Общо: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</a:rPr>
                        <a:t>1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</a:rPr>
                        <a:t>30,00 лв.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bg-BG" sz="900" dirty="0">
                        <a:effectLst/>
                      </a:endParaRP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9105977"/>
                  </a:ext>
                </a:extLst>
              </a:tr>
              <a:tr h="16354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5928130"/>
                  </a:ext>
                </a:extLst>
              </a:tr>
              <a:tr h="163542">
                <a:tc gridSpan="5">
                  <a:txBody>
                    <a:bodyPr/>
                    <a:lstStyle/>
                    <a:p>
                      <a:r>
                        <a:rPr lang="en-US" sz="900" dirty="0"/>
                        <a:t> </a:t>
                      </a:r>
                    </a:p>
                  </a:txBody>
                  <a:tcPr marL="31081" marR="31081" marT="15540" marB="1554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6FEF5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918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953582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153</Words>
  <Application>Microsoft Office PowerPoint</Application>
  <PresentationFormat>Widescreen</PresentationFormat>
  <Paragraphs>65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 Dimitrova</dc:creator>
  <cp:lastModifiedBy>Diana Dimitrova</cp:lastModifiedBy>
  <cp:revision>1</cp:revision>
  <dcterms:created xsi:type="dcterms:W3CDTF">2024-09-09T05:15:53Z</dcterms:created>
  <dcterms:modified xsi:type="dcterms:W3CDTF">2024-09-09T05:17:09Z</dcterms:modified>
</cp:coreProperties>
</file>