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120" d="100"/>
          <a:sy n="120" d="100"/>
        </p:scale>
        <p:origin x="120" y="25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4217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0363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981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95465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2294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93986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77540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3574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19396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9877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307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84D2A3-F9AA-4F52-8A4B-4ACB510B3C26}" type="datetimeFigureOut">
              <a:rPr lang="en-US" smtClean="0"/>
              <a:t>8/30/2024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968FBB-E3C9-4A75-8E10-0A9F3585EB1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674374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1150469"/>
              </p:ext>
            </p:extLst>
          </p:nvPr>
        </p:nvGraphicFramePr>
        <p:xfrm>
          <a:off x="1001867" y="842849"/>
          <a:ext cx="10010690" cy="5644745"/>
        </p:xfrm>
        <a:graphic>
          <a:graphicData uri="http://schemas.openxmlformats.org/drawingml/2006/table">
            <a:tbl>
              <a:tblPr/>
              <a:tblGrid>
                <a:gridCol w="2002138">
                  <a:extLst>
                    <a:ext uri="{9D8B030D-6E8A-4147-A177-3AD203B41FA5}">
                      <a16:colId xmlns:a16="http://schemas.microsoft.com/office/drawing/2014/main" val="3430435670"/>
                    </a:ext>
                  </a:extLst>
                </a:gridCol>
                <a:gridCol w="3500162">
                  <a:extLst>
                    <a:ext uri="{9D8B030D-6E8A-4147-A177-3AD203B41FA5}">
                      <a16:colId xmlns:a16="http://schemas.microsoft.com/office/drawing/2014/main" val="2213814700"/>
                    </a:ext>
                  </a:extLst>
                </a:gridCol>
                <a:gridCol w="771276">
                  <a:extLst>
                    <a:ext uri="{9D8B030D-6E8A-4147-A177-3AD203B41FA5}">
                      <a16:colId xmlns:a16="http://schemas.microsoft.com/office/drawing/2014/main" val="578688428"/>
                    </a:ext>
                  </a:extLst>
                </a:gridCol>
                <a:gridCol w="1876508">
                  <a:extLst>
                    <a:ext uri="{9D8B030D-6E8A-4147-A177-3AD203B41FA5}">
                      <a16:colId xmlns:a16="http://schemas.microsoft.com/office/drawing/2014/main" val="3838089763"/>
                    </a:ext>
                  </a:extLst>
                </a:gridCol>
                <a:gridCol w="1860606">
                  <a:extLst>
                    <a:ext uri="{9D8B030D-6E8A-4147-A177-3AD203B41FA5}">
                      <a16:colId xmlns:a16="http://schemas.microsoft.com/office/drawing/2014/main" val="446981245"/>
                    </a:ext>
                  </a:extLst>
                </a:gridCol>
              </a:tblGrid>
              <a:tr h="1679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Обобщено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6577732"/>
                  </a:ext>
                </a:extLst>
              </a:tr>
              <a:tr h="29384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 ( 074******* )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29.08.2024 - 29.08.2024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50212053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72519261"/>
                  </a:ext>
                </a:extLst>
              </a:tr>
              <a:tr h="319999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40 103,22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68391377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10,03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3447649"/>
                  </a:ext>
                </a:extLst>
              </a:tr>
              <a:tr h="228409"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</a:t>
                      </a:r>
                      <a:r>
                        <a:rPr lang="en-US" sz="900" dirty="0" err="1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xxxx</a:t>
                      </a:r>
                      <a:endParaRPr lang="en-US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4050477"/>
                  </a:ext>
                </a:extLst>
              </a:tr>
              <a:tr h="16791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40 303,25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61070263"/>
                  </a:ext>
                </a:extLst>
              </a:tr>
              <a:tr h="1679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415579"/>
                  </a:ext>
                </a:extLst>
              </a:tr>
              <a:tr h="167913">
                <a:tc gridSpan="5">
                  <a:txBody>
                    <a:bodyPr/>
                    <a:lstStyle/>
                    <a:p>
                      <a:pPr algn="ctr"/>
                      <a:r>
                        <a:rPr lang="bg-BG" sz="900" b="1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 бюджетни организации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30509"/>
                  </a:ext>
                </a:extLst>
              </a:tr>
              <a:tr h="293847">
                <a:tc gridSpan="2"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М-во на иновациите и растежа-ЦУ ( </a:t>
                      </a:r>
                      <a:r>
                        <a:rPr lang="ru-RU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074*******)</a:t>
                      </a:r>
                      <a:endParaRPr lang="ru-RU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29.08.2024 - 29.08.2024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2118685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63953801"/>
                  </a:ext>
                </a:extLst>
              </a:tr>
              <a:tr h="241721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Издръжка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10,03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422246"/>
                  </a:ext>
                </a:extLst>
              </a:tr>
              <a:tr h="257975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88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Средства на разпореждане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190,00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73946997"/>
                  </a:ext>
                </a:extLst>
              </a:tr>
              <a:tr h="167913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200,03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65682881"/>
                  </a:ext>
                </a:extLst>
              </a:tr>
              <a:tr h="1679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74162484"/>
                  </a:ext>
                </a:extLst>
              </a:tr>
              <a:tr h="1679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90873672"/>
                  </a:ext>
                </a:extLst>
              </a:tr>
              <a:tr h="167913">
                <a:tc gridSpan="2">
                  <a:txBody>
                    <a:bodyPr/>
                    <a:lstStyle/>
                    <a:p>
                      <a:pPr algn="l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БАИ ( </a:t>
                      </a:r>
                      <a:r>
                        <a:rPr lang="bg-BG" sz="90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074******)</a:t>
                      </a:r>
                      <a:endParaRPr lang="bg-BG" sz="90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bg-BG" sz="900" dirty="0">
                          <a:solidFill>
                            <a:srgbClr val="4B0082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Период: 29.08.2024 - 29.08.2024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5291111"/>
                  </a:ext>
                </a:extLst>
              </a:tr>
              <a:tr h="167913"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Код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Описание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Брой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Сума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BBBB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41117443"/>
                  </a:ext>
                </a:extLst>
              </a:tr>
              <a:tr h="321887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01 xxxx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Заплати, възнаграждения и други плащания за персонала - нетна сума за изплащане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40 103,22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ECE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23210098"/>
                  </a:ext>
                </a:extLst>
              </a:tr>
              <a:tr h="238539">
                <a:tc gridSpan="2">
                  <a:txBody>
                    <a:bodyPr/>
                    <a:lstStyle/>
                    <a:p>
                      <a:pPr algn="r"/>
                      <a:r>
                        <a:rPr lang="bg-BG" sz="9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Общо: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en-US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pPr algn="r"/>
                      <a:r>
                        <a:rPr lang="bg-BG" sz="9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40 103,22 лв.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CCCC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158226045"/>
                  </a:ext>
                </a:extLst>
              </a:tr>
              <a:tr h="167913">
                <a:tc gridSpan="5">
                  <a:txBody>
                    <a:bodyPr/>
                    <a:lstStyle/>
                    <a:p>
                      <a:r>
                        <a:rPr lang="en-US" sz="900" dirty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65463583"/>
                  </a:ext>
                </a:extLst>
              </a:tr>
              <a:tr h="167913">
                <a:tc gridSpan="5">
                  <a:txBody>
                    <a:bodyPr/>
                    <a:lstStyle/>
                    <a:p>
                      <a:r>
                        <a:rPr lang="en-US" sz="600" dirty="0"/>
                        <a:t> </a:t>
                      </a:r>
                    </a:p>
                  </a:txBody>
                  <a:tcPr marL="31995" marR="31995" marT="15998" marB="15998" anchor="ctr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solidFill>
                      <a:srgbClr val="F7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40896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20803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152</Words>
  <Application>Microsoft Office PowerPoint</Application>
  <PresentationFormat>Widescreen</PresentationFormat>
  <Paragraphs>58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SARI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Gergana Koleva</dc:creator>
  <cp:lastModifiedBy>Gergana Koleva</cp:lastModifiedBy>
  <cp:revision>2</cp:revision>
  <dcterms:created xsi:type="dcterms:W3CDTF">2024-08-30T06:28:56Z</dcterms:created>
  <dcterms:modified xsi:type="dcterms:W3CDTF">2024-08-30T06:36:23Z</dcterms:modified>
</cp:coreProperties>
</file>