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F5EC0-4251-484E-B796-8DADDC2734B2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DA380-FC0D-4D45-B97B-BEC5D0C29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423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F5EC0-4251-484E-B796-8DADDC2734B2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DA380-FC0D-4D45-B97B-BEC5D0C29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883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F5EC0-4251-484E-B796-8DADDC2734B2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DA380-FC0D-4D45-B97B-BEC5D0C29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904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F5EC0-4251-484E-B796-8DADDC2734B2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DA380-FC0D-4D45-B97B-BEC5D0C29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93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F5EC0-4251-484E-B796-8DADDC2734B2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DA380-FC0D-4D45-B97B-BEC5D0C29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076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F5EC0-4251-484E-B796-8DADDC2734B2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DA380-FC0D-4D45-B97B-BEC5D0C29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809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F5EC0-4251-484E-B796-8DADDC2734B2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DA380-FC0D-4D45-B97B-BEC5D0C29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938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F5EC0-4251-484E-B796-8DADDC2734B2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DA380-FC0D-4D45-B97B-BEC5D0C29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685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F5EC0-4251-484E-B796-8DADDC2734B2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DA380-FC0D-4D45-B97B-BEC5D0C29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710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F5EC0-4251-484E-B796-8DADDC2734B2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DA380-FC0D-4D45-B97B-BEC5D0C29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393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F5EC0-4251-484E-B796-8DADDC2734B2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DA380-FC0D-4D45-B97B-BEC5D0C29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195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F5EC0-4251-484E-B796-8DADDC2734B2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DA380-FC0D-4D45-B97B-BEC5D0C29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615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0544720"/>
              </p:ext>
            </p:extLst>
          </p:nvPr>
        </p:nvGraphicFramePr>
        <p:xfrm>
          <a:off x="713062" y="301997"/>
          <a:ext cx="11140580" cy="6306069"/>
        </p:xfrm>
        <a:graphic>
          <a:graphicData uri="http://schemas.openxmlformats.org/drawingml/2006/table">
            <a:tbl>
              <a:tblPr/>
              <a:tblGrid>
                <a:gridCol w="2228116">
                  <a:extLst>
                    <a:ext uri="{9D8B030D-6E8A-4147-A177-3AD203B41FA5}">
                      <a16:colId xmlns:a16="http://schemas.microsoft.com/office/drawing/2014/main" val="335695699"/>
                    </a:ext>
                  </a:extLst>
                </a:gridCol>
                <a:gridCol w="2228116">
                  <a:extLst>
                    <a:ext uri="{9D8B030D-6E8A-4147-A177-3AD203B41FA5}">
                      <a16:colId xmlns:a16="http://schemas.microsoft.com/office/drawing/2014/main" val="1041614317"/>
                    </a:ext>
                  </a:extLst>
                </a:gridCol>
                <a:gridCol w="2228116">
                  <a:extLst>
                    <a:ext uri="{9D8B030D-6E8A-4147-A177-3AD203B41FA5}">
                      <a16:colId xmlns:a16="http://schemas.microsoft.com/office/drawing/2014/main" val="3903381527"/>
                    </a:ext>
                  </a:extLst>
                </a:gridCol>
                <a:gridCol w="2228116">
                  <a:extLst>
                    <a:ext uri="{9D8B030D-6E8A-4147-A177-3AD203B41FA5}">
                      <a16:colId xmlns:a16="http://schemas.microsoft.com/office/drawing/2014/main" val="3381630315"/>
                    </a:ext>
                  </a:extLst>
                </a:gridCol>
                <a:gridCol w="2228116">
                  <a:extLst>
                    <a:ext uri="{9D8B030D-6E8A-4147-A177-3AD203B41FA5}">
                      <a16:colId xmlns:a16="http://schemas.microsoft.com/office/drawing/2014/main" val="533715753"/>
                    </a:ext>
                  </a:extLst>
                </a:gridCol>
              </a:tblGrid>
              <a:tr h="148733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3840199"/>
                  </a:ext>
                </a:extLst>
              </a:tr>
              <a:tr h="260284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 ( 074******* )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17.07.2024 - 17.07.2024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2669540"/>
                  </a:ext>
                </a:extLst>
              </a:tr>
              <a:tr h="148733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Код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561750"/>
                  </a:ext>
                </a:extLst>
              </a:tr>
              <a:tr h="594934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effectLst/>
                        </a:rPr>
                        <a:t>01 </a:t>
                      </a:r>
                      <a:r>
                        <a:rPr lang="en-US" sz="900" dirty="0" err="1">
                          <a:effectLst/>
                        </a:rPr>
                        <a:t>xxxx</a:t>
                      </a:r>
                      <a:endParaRPr lang="en-US" sz="900" dirty="0">
                        <a:effectLst/>
                      </a:endParaRP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Заплати, </a:t>
                      </a:r>
                      <a:r>
                        <a:rPr lang="ru-RU" sz="900" dirty="0" err="1">
                          <a:effectLst/>
                        </a:rPr>
                        <a:t>възнаграждения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други</a:t>
                      </a:r>
                      <a:r>
                        <a:rPr lang="ru-RU" sz="900" dirty="0">
                          <a:effectLst/>
                        </a:rPr>
                        <a:t> </a:t>
                      </a:r>
                      <a:r>
                        <a:rPr lang="ru-RU" sz="900" dirty="0" err="1">
                          <a:effectLst/>
                        </a:rPr>
                        <a:t>плащания</a:t>
                      </a:r>
                      <a:r>
                        <a:rPr lang="ru-RU" sz="900" dirty="0">
                          <a:effectLst/>
                        </a:rPr>
                        <a:t> за персонала - </a:t>
                      </a:r>
                      <a:r>
                        <a:rPr lang="ru-RU" sz="900" dirty="0" err="1">
                          <a:effectLst/>
                        </a:rPr>
                        <a:t>нетна</a:t>
                      </a:r>
                      <a:r>
                        <a:rPr lang="ru-RU" sz="900" dirty="0">
                          <a:effectLst/>
                        </a:rPr>
                        <a:t> сума за </a:t>
                      </a:r>
                      <a:r>
                        <a:rPr lang="ru-RU" sz="900" dirty="0" err="1">
                          <a:effectLst/>
                        </a:rPr>
                        <a:t>изплащане</a:t>
                      </a:r>
                      <a:endParaRPr lang="ru-RU" sz="900" dirty="0">
                        <a:effectLst/>
                      </a:endParaRP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3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2 231,27 лв.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667894"/>
                  </a:ext>
                </a:extLst>
              </a:tr>
              <a:tr h="14873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6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2 373,76 лв.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5106629"/>
                  </a:ext>
                </a:extLst>
              </a:tr>
              <a:tr h="14873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1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54,76 лв.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714105"/>
                  </a:ext>
                </a:extLst>
              </a:tr>
              <a:tr h="148733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10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4 659,79 лв.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8325146"/>
                  </a:ext>
                </a:extLst>
              </a:tr>
              <a:tr h="148733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548579"/>
                  </a:ext>
                </a:extLst>
              </a:tr>
              <a:tr h="148733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635079"/>
                  </a:ext>
                </a:extLst>
              </a:tr>
              <a:tr h="148733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5035083"/>
                  </a:ext>
                </a:extLst>
              </a:tr>
              <a:tr h="148733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774401"/>
                  </a:ext>
                </a:extLst>
              </a:tr>
              <a:tr h="148733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505879"/>
                  </a:ext>
                </a:extLst>
              </a:tr>
              <a:tr h="260284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>
                          <a:effectLst/>
                        </a:rPr>
                        <a:t>-ЦУ </a:t>
                      </a:r>
                      <a:r>
                        <a:rPr lang="ru-RU" sz="900">
                          <a:effectLst/>
                        </a:rPr>
                        <a:t>( </a:t>
                      </a:r>
                      <a:r>
                        <a:rPr lang="ru-RU" sz="900" smtClean="0">
                          <a:effectLst/>
                        </a:rPr>
                        <a:t>074 </a:t>
                      </a:r>
                      <a:r>
                        <a:rPr lang="ru-RU" sz="900">
                          <a:effectLst/>
                        </a:rPr>
                        <a:t>)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17.07.2024 - 17.07.2024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1974748"/>
                  </a:ext>
                </a:extLst>
              </a:tr>
              <a:tr h="14873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Сума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093588"/>
                  </a:ext>
                </a:extLst>
              </a:tr>
              <a:tr h="14873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90,96 лв.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3536658"/>
                  </a:ext>
                </a:extLst>
              </a:tr>
              <a:tr h="14873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54,76 лв.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418541"/>
                  </a:ext>
                </a:extLst>
              </a:tr>
              <a:tr h="148733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145,72 лв.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784436"/>
                  </a:ext>
                </a:extLst>
              </a:tr>
              <a:tr h="148733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584718"/>
                  </a:ext>
                </a:extLst>
              </a:tr>
              <a:tr h="148733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388136"/>
                  </a:ext>
                </a:extLst>
              </a:tr>
              <a:tr h="148733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17.07.2024 - 17.07.2024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5294384"/>
                  </a:ext>
                </a:extLst>
              </a:tr>
              <a:tr h="14873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6684170"/>
                  </a:ext>
                </a:extLst>
              </a:tr>
              <a:tr h="14873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30,00 лв.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8003126"/>
                  </a:ext>
                </a:extLst>
              </a:tr>
              <a:tr h="148733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30,00 лв.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0797701"/>
                  </a:ext>
                </a:extLst>
              </a:tr>
              <a:tr h="148733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9224684"/>
                  </a:ext>
                </a:extLst>
              </a:tr>
              <a:tr h="148733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1447315"/>
                  </a:ext>
                </a:extLst>
              </a:tr>
              <a:tr h="148733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17.07.2024 - 17.07.2024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770329"/>
                  </a:ext>
                </a:extLst>
              </a:tr>
              <a:tr h="14873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5456728"/>
                  </a:ext>
                </a:extLst>
              </a:tr>
              <a:tr h="59493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2 231,27 лв.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798146"/>
                  </a:ext>
                </a:extLst>
              </a:tr>
              <a:tr h="14873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2 252,80 лв.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4927231"/>
                  </a:ext>
                </a:extLst>
              </a:tr>
              <a:tr h="148733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6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4 484,07 лв.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3176531"/>
                  </a:ext>
                </a:extLst>
              </a:tr>
              <a:tr h="148733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7745307"/>
                  </a:ext>
                </a:extLst>
              </a:tr>
              <a:tr h="148733">
                <a:tc gridSpan="5">
                  <a:txBody>
                    <a:bodyPr/>
                    <a:lstStyle/>
                    <a:p>
                      <a:r>
                        <a:rPr lang="en-US" sz="500" dirty="0"/>
                        <a:t> 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9155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2686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177</Words>
  <Application>Microsoft Office PowerPoint</Application>
  <PresentationFormat>Widescreen</PresentationFormat>
  <Paragraphs>80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2024-07-18T05:31:58Z</dcterms:created>
  <dcterms:modified xsi:type="dcterms:W3CDTF">2024-07-18T05:32:47Z</dcterms:modified>
</cp:coreProperties>
</file>