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53A16-791C-4945-A80A-FDB8397AF1C8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AA13-B5EE-4234-96FB-1FA98427D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4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53A16-791C-4945-A80A-FDB8397AF1C8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AA13-B5EE-4234-96FB-1FA98427D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53A16-791C-4945-A80A-FDB8397AF1C8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AA13-B5EE-4234-96FB-1FA98427D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17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53A16-791C-4945-A80A-FDB8397AF1C8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AA13-B5EE-4234-96FB-1FA98427D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7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53A16-791C-4945-A80A-FDB8397AF1C8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AA13-B5EE-4234-96FB-1FA98427D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9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53A16-791C-4945-A80A-FDB8397AF1C8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AA13-B5EE-4234-96FB-1FA98427D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76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53A16-791C-4945-A80A-FDB8397AF1C8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AA13-B5EE-4234-96FB-1FA98427D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3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53A16-791C-4945-A80A-FDB8397AF1C8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AA13-B5EE-4234-96FB-1FA98427D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1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53A16-791C-4945-A80A-FDB8397AF1C8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AA13-B5EE-4234-96FB-1FA98427D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17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53A16-791C-4945-A80A-FDB8397AF1C8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AA13-B5EE-4234-96FB-1FA98427D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93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53A16-791C-4945-A80A-FDB8397AF1C8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AA13-B5EE-4234-96FB-1FA98427D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2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53A16-791C-4945-A80A-FDB8397AF1C8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0AA13-B5EE-4234-96FB-1FA98427D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2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648084"/>
              </p:ext>
            </p:extLst>
          </p:nvPr>
        </p:nvGraphicFramePr>
        <p:xfrm>
          <a:off x="822122" y="562068"/>
          <a:ext cx="10612070" cy="5614894"/>
        </p:xfrm>
        <a:graphic>
          <a:graphicData uri="http://schemas.openxmlformats.org/drawingml/2006/table">
            <a:tbl>
              <a:tblPr/>
              <a:tblGrid>
                <a:gridCol w="2122414">
                  <a:extLst>
                    <a:ext uri="{9D8B030D-6E8A-4147-A177-3AD203B41FA5}">
                      <a16:colId xmlns:a16="http://schemas.microsoft.com/office/drawing/2014/main" val="1495201448"/>
                    </a:ext>
                  </a:extLst>
                </a:gridCol>
                <a:gridCol w="2122414">
                  <a:extLst>
                    <a:ext uri="{9D8B030D-6E8A-4147-A177-3AD203B41FA5}">
                      <a16:colId xmlns:a16="http://schemas.microsoft.com/office/drawing/2014/main" val="941056035"/>
                    </a:ext>
                  </a:extLst>
                </a:gridCol>
                <a:gridCol w="2122414">
                  <a:extLst>
                    <a:ext uri="{9D8B030D-6E8A-4147-A177-3AD203B41FA5}">
                      <a16:colId xmlns:a16="http://schemas.microsoft.com/office/drawing/2014/main" val="895904369"/>
                    </a:ext>
                  </a:extLst>
                </a:gridCol>
                <a:gridCol w="2122414">
                  <a:extLst>
                    <a:ext uri="{9D8B030D-6E8A-4147-A177-3AD203B41FA5}">
                      <a16:colId xmlns:a16="http://schemas.microsoft.com/office/drawing/2014/main" val="1529259111"/>
                    </a:ext>
                  </a:extLst>
                </a:gridCol>
                <a:gridCol w="2122414">
                  <a:extLst>
                    <a:ext uri="{9D8B030D-6E8A-4147-A177-3AD203B41FA5}">
                      <a16:colId xmlns:a16="http://schemas.microsoft.com/office/drawing/2014/main" val="4121029827"/>
                    </a:ext>
                  </a:extLst>
                </a:gridCol>
              </a:tblGrid>
              <a:tr h="193617">
                <a:tc gridSpan="5">
                  <a:txBody>
                    <a:bodyPr/>
                    <a:lstStyle/>
                    <a:p>
                      <a:pPr algn="ctr"/>
                      <a:r>
                        <a:rPr lang="bg-BG" sz="7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562862"/>
                  </a:ext>
                </a:extLst>
              </a:tr>
              <a:tr h="338830">
                <a:tc gridSpan="2">
                  <a:txBody>
                    <a:bodyPr/>
                    <a:lstStyle/>
                    <a:p>
                      <a:pPr algn="l"/>
                      <a:r>
                        <a:rPr lang="ru-RU" sz="7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01.02.2024 - 01.02.2024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940974"/>
                  </a:ext>
                </a:extLst>
              </a:tr>
              <a:tr h="193617"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025826"/>
                  </a:ext>
                </a:extLst>
              </a:tr>
              <a:tr h="193617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7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6 927,18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150893"/>
                  </a:ext>
                </a:extLst>
              </a:tr>
              <a:tr h="193617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Други разходи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1 135,00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315042"/>
                  </a:ext>
                </a:extLst>
              </a:tr>
              <a:tr h="338830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100,00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583277"/>
                  </a:ext>
                </a:extLst>
              </a:tr>
              <a:tr h="193617">
                <a:tc gridSpan="2"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10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8 162,18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798798"/>
                  </a:ext>
                </a:extLst>
              </a:tr>
              <a:tr h="193617">
                <a:tc gridSpan="5">
                  <a:txBody>
                    <a:bodyPr/>
                    <a:lstStyle/>
                    <a:p>
                      <a:r>
                        <a:rPr lang="en-US" sz="7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603131"/>
                  </a:ext>
                </a:extLst>
              </a:tr>
              <a:tr h="193617">
                <a:tc gridSpan="5">
                  <a:txBody>
                    <a:bodyPr/>
                    <a:lstStyle/>
                    <a:p>
                      <a:r>
                        <a:rPr lang="en-US" sz="7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311703"/>
                  </a:ext>
                </a:extLst>
              </a:tr>
              <a:tr h="193617">
                <a:tc gridSpan="5">
                  <a:txBody>
                    <a:bodyPr/>
                    <a:lstStyle/>
                    <a:p>
                      <a:r>
                        <a:rPr lang="en-US" sz="7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584988"/>
                  </a:ext>
                </a:extLst>
              </a:tr>
              <a:tr h="193617">
                <a:tc gridSpan="5">
                  <a:txBody>
                    <a:bodyPr/>
                    <a:lstStyle/>
                    <a:p>
                      <a:r>
                        <a:rPr lang="en-US" sz="7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033296"/>
                  </a:ext>
                </a:extLst>
              </a:tr>
              <a:tr h="193617">
                <a:tc gridSpan="5">
                  <a:txBody>
                    <a:bodyPr/>
                    <a:lstStyle/>
                    <a:p>
                      <a:pPr algn="ctr"/>
                      <a:r>
                        <a:rPr lang="bg-BG" sz="7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76210"/>
                  </a:ext>
                </a:extLst>
              </a:tr>
              <a:tr h="338830">
                <a:tc gridSpan="2">
                  <a:txBody>
                    <a:bodyPr/>
                    <a:lstStyle/>
                    <a:p>
                      <a:pPr algn="l"/>
                      <a:r>
                        <a:rPr lang="ru-RU" sz="700" dirty="0">
                          <a:effectLst/>
                        </a:rPr>
                        <a:t>М-во на </a:t>
                      </a:r>
                      <a:r>
                        <a:rPr lang="ru-RU" sz="700" dirty="0" err="1">
                          <a:effectLst/>
                        </a:rPr>
                        <a:t>иновациите</a:t>
                      </a:r>
                      <a:r>
                        <a:rPr lang="ru-RU" sz="700" dirty="0">
                          <a:effectLst/>
                        </a:rPr>
                        <a:t> и </a:t>
                      </a:r>
                      <a:r>
                        <a:rPr lang="ru-RU" sz="700" dirty="0" err="1">
                          <a:effectLst/>
                        </a:rPr>
                        <a:t>растежа</a:t>
                      </a:r>
                      <a:r>
                        <a:rPr lang="ru-RU" sz="700" dirty="0">
                          <a:effectLst/>
                        </a:rPr>
                        <a:t>-ЦУ ( </a:t>
                      </a:r>
                      <a:r>
                        <a:rPr lang="ru-RU" sz="700" dirty="0" smtClean="0">
                          <a:effectLst/>
                        </a:rPr>
                        <a:t>074 </a:t>
                      </a:r>
                      <a:r>
                        <a:rPr lang="ru-RU" sz="700" dirty="0">
                          <a:effectLst/>
                        </a:rPr>
                        <a:t>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01.02.2024 - 01.02.2024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881723"/>
                  </a:ext>
                </a:extLst>
              </a:tr>
              <a:tr h="193617"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307309"/>
                  </a:ext>
                </a:extLst>
              </a:tr>
              <a:tr h="193617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5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6 552,18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382431"/>
                  </a:ext>
                </a:extLst>
              </a:tr>
              <a:tr h="193617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Други разходи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1 135,00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439577"/>
                  </a:ext>
                </a:extLst>
              </a:tr>
              <a:tr h="338830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100,00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81943"/>
                  </a:ext>
                </a:extLst>
              </a:tr>
              <a:tr h="193617">
                <a:tc gridSpan="2"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8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7 787,18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285143"/>
                  </a:ext>
                </a:extLst>
              </a:tr>
              <a:tr h="193617">
                <a:tc gridSpan="5">
                  <a:txBody>
                    <a:bodyPr/>
                    <a:lstStyle/>
                    <a:p>
                      <a:r>
                        <a:rPr lang="en-US" sz="7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294426"/>
                  </a:ext>
                </a:extLst>
              </a:tr>
              <a:tr h="193617">
                <a:tc gridSpan="5">
                  <a:txBody>
                    <a:bodyPr/>
                    <a:lstStyle/>
                    <a:p>
                      <a:r>
                        <a:rPr lang="en-US" sz="7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782721"/>
                  </a:ext>
                </a:extLst>
              </a:tr>
              <a:tr h="193617">
                <a:tc gridSpan="2"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БАИ </a:t>
                      </a:r>
                      <a:r>
                        <a:rPr lang="bg-BG" sz="700">
                          <a:effectLst/>
                        </a:rPr>
                        <a:t>( </a:t>
                      </a:r>
                      <a:r>
                        <a:rPr lang="bg-BG" sz="700" smtClean="0">
                          <a:effectLst/>
                        </a:rPr>
                        <a:t>074 </a:t>
                      </a:r>
                      <a:r>
                        <a:rPr lang="bg-BG" sz="700">
                          <a:effectLst/>
                        </a:rPr>
                        <a:t>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01.02.2024 - 01.02.2024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483080"/>
                  </a:ext>
                </a:extLst>
              </a:tr>
              <a:tr h="193617"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671623"/>
                  </a:ext>
                </a:extLst>
              </a:tr>
              <a:tr h="193617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375,00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815825"/>
                  </a:ext>
                </a:extLst>
              </a:tr>
              <a:tr h="193617">
                <a:tc gridSpan="2"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>
                          <a:effectLst/>
                        </a:rPr>
                        <a:t>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375,00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986094"/>
                  </a:ext>
                </a:extLst>
              </a:tr>
              <a:tr h="193617">
                <a:tc gridSpan="5">
                  <a:txBody>
                    <a:bodyPr/>
                    <a:lstStyle/>
                    <a:p>
                      <a:r>
                        <a:rPr lang="en-US" sz="7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161795"/>
                  </a:ext>
                </a:extLst>
              </a:tr>
              <a:tr h="193617">
                <a:tc gridSpan="5">
                  <a:txBody>
                    <a:bodyPr/>
                    <a:lstStyle/>
                    <a:p>
                      <a:r>
                        <a:rPr lang="en-US" sz="7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213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375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2024-02-02T06:09:34Z</dcterms:created>
  <dcterms:modified xsi:type="dcterms:W3CDTF">2024-02-02T06:10:29Z</dcterms:modified>
</cp:coreProperties>
</file>