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A9EC-CF09-4DE0-9901-98AA1B9E548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605D-C650-47C7-A00B-4B2C1AFA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2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A9EC-CF09-4DE0-9901-98AA1B9E548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605D-C650-47C7-A00B-4B2C1AFA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7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A9EC-CF09-4DE0-9901-98AA1B9E548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605D-C650-47C7-A00B-4B2C1AFA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50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A9EC-CF09-4DE0-9901-98AA1B9E548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605D-C650-47C7-A00B-4B2C1AFA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4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A9EC-CF09-4DE0-9901-98AA1B9E548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605D-C650-47C7-A00B-4B2C1AFA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73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A9EC-CF09-4DE0-9901-98AA1B9E548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605D-C650-47C7-A00B-4B2C1AFA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3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A9EC-CF09-4DE0-9901-98AA1B9E548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605D-C650-47C7-A00B-4B2C1AFA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3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A9EC-CF09-4DE0-9901-98AA1B9E548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605D-C650-47C7-A00B-4B2C1AFA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43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A9EC-CF09-4DE0-9901-98AA1B9E548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605D-C650-47C7-A00B-4B2C1AFA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8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A9EC-CF09-4DE0-9901-98AA1B9E548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605D-C650-47C7-A00B-4B2C1AFA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4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A9EC-CF09-4DE0-9901-98AA1B9E548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605D-C650-47C7-A00B-4B2C1AFA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9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CA9EC-CF09-4DE0-9901-98AA1B9E548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B605D-C650-47C7-A00B-4B2C1AFA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4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109597"/>
              </p:ext>
            </p:extLst>
          </p:nvPr>
        </p:nvGraphicFramePr>
        <p:xfrm>
          <a:off x="880843" y="201335"/>
          <a:ext cx="10813410" cy="6400811"/>
        </p:xfrm>
        <a:graphic>
          <a:graphicData uri="http://schemas.openxmlformats.org/drawingml/2006/table">
            <a:tbl>
              <a:tblPr/>
              <a:tblGrid>
                <a:gridCol w="2162682">
                  <a:extLst>
                    <a:ext uri="{9D8B030D-6E8A-4147-A177-3AD203B41FA5}">
                      <a16:colId xmlns:a16="http://schemas.microsoft.com/office/drawing/2014/main" val="4123531701"/>
                    </a:ext>
                  </a:extLst>
                </a:gridCol>
                <a:gridCol w="2162682">
                  <a:extLst>
                    <a:ext uri="{9D8B030D-6E8A-4147-A177-3AD203B41FA5}">
                      <a16:colId xmlns:a16="http://schemas.microsoft.com/office/drawing/2014/main" val="3343812605"/>
                    </a:ext>
                  </a:extLst>
                </a:gridCol>
                <a:gridCol w="2162682">
                  <a:extLst>
                    <a:ext uri="{9D8B030D-6E8A-4147-A177-3AD203B41FA5}">
                      <a16:colId xmlns:a16="http://schemas.microsoft.com/office/drawing/2014/main" val="2510094409"/>
                    </a:ext>
                  </a:extLst>
                </a:gridCol>
                <a:gridCol w="2162682">
                  <a:extLst>
                    <a:ext uri="{9D8B030D-6E8A-4147-A177-3AD203B41FA5}">
                      <a16:colId xmlns:a16="http://schemas.microsoft.com/office/drawing/2014/main" val="99621928"/>
                    </a:ext>
                  </a:extLst>
                </a:gridCol>
                <a:gridCol w="2162682">
                  <a:extLst>
                    <a:ext uri="{9D8B030D-6E8A-4147-A177-3AD203B41FA5}">
                      <a16:colId xmlns:a16="http://schemas.microsoft.com/office/drawing/2014/main" val="2071540926"/>
                    </a:ext>
                  </a:extLst>
                </a:gridCol>
              </a:tblGrid>
              <a:tr h="143618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318816"/>
                  </a:ext>
                </a:extLst>
              </a:tr>
              <a:tr h="197121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 ( 074******* )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23.01.2024 - 23.01.2024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87630"/>
                  </a:ext>
                </a:extLst>
              </a:tr>
              <a:tr h="143618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Описание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771163"/>
                  </a:ext>
                </a:extLst>
              </a:tr>
              <a:tr h="45055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Заплати, </a:t>
                      </a:r>
                      <a:r>
                        <a:rPr lang="ru-RU" sz="800" dirty="0" err="1">
                          <a:effectLst/>
                        </a:rPr>
                        <a:t>възнаграждения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други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плащания</a:t>
                      </a:r>
                      <a:r>
                        <a:rPr lang="ru-RU" sz="800" dirty="0">
                          <a:effectLst/>
                        </a:rPr>
                        <a:t> за персонала - </a:t>
                      </a:r>
                      <a:r>
                        <a:rPr lang="ru-RU" sz="800" dirty="0" err="1">
                          <a:effectLst/>
                        </a:rPr>
                        <a:t>нетна</a:t>
                      </a:r>
                      <a:r>
                        <a:rPr lang="ru-RU" sz="800" dirty="0">
                          <a:effectLst/>
                        </a:rPr>
                        <a:t> сума за </a:t>
                      </a:r>
                      <a:r>
                        <a:rPr lang="ru-RU" sz="800" dirty="0" err="1">
                          <a:effectLst/>
                        </a:rPr>
                        <a:t>изплащане</a:t>
                      </a:r>
                      <a:endParaRPr lang="ru-RU" sz="800" dirty="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5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2 032 885,78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122491"/>
                  </a:ext>
                </a:extLst>
              </a:tr>
              <a:tr h="14361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10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43 371,78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1949"/>
                  </a:ext>
                </a:extLst>
              </a:tr>
              <a:tr h="19712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7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15 065,66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186967"/>
                  </a:ext>
                </a:extLst>
              </a:tr>
              <a:tr h="36607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93 xxxx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1 290 166,04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158003"/>
                  </a:ext>
                </a:extLst>
              </a:tr>
              <a:tr h="143618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25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3 381 489,26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87802"/>
                  </a:ext>
                </a:extLst>
              </a:tr>
              <a:tr h="143618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858258"/>
                  </a:ext>
                </a:extLst>
              </a:tr>
              <a:tr h="143618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964468"/>
                  </a:ext>
                </a:extLst>
              </a:tr>
              <a:tr h="143618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272190"/>
                  </a:ext>
                </a:extLst>
              </a:tr>
              <a:tr h="143618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444952"/>
                  </a:ext>
                </a:extLst>
              </a:tr>
              <a:tr h="143618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397527"/>
                  </a:ext>
                </a:extLst>
              </a:tr>
              <a:tr h="197121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Операции с неуточнен код на бюджетно предприятие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23.01.2024 - 23.01.2024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869056"/>
                  </a:ext>
                </a:extLst>
              </a:tr>
              <a:tr h="143618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411255"/>
                  </a:ext>
                </a:extLst>
              </a:tr>
              <a:tr h="36607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93 xxxx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0,00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18057"/>
                  </a:ext>
                </a:extLst>
              </a:tr>
              <a:tr h="143618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0,00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599359"/>
                  </a:ext>
                </a:extLst>
              </a:tr>
              <a:tr h="143618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49117"/>
                  </a:ext>
                </a:extLst>
              </a:tr>
              <a:tr h="143618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224492"/>
                  </a:ext>
                </a:extLst>
              </a:tr>
              <a:tr h="197121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-ЦУ ( </a:t>
                      </a:r>
                      <a:r>
                        <a:rPr lang="ru-RU" sz="800" dirty="0" smtClean="0">
                          <a:effectLst/>
                        </a:rPr>
                        <a:t>074 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23.01.2024 - 23.01.2024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327644"/>
                  </a:ext>
                </a:extLst>
              </a:tr>
              <a:tr h="143618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627939"/>
                  </a:ext>
                </a:extLst>
              </a:tr>
              <a:tr h="45055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2 032 885,78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297691"/>
                  </a:ext>
                </a:extLst>
              </a:tr>
              <a:tr h="14361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8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39 820,10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739096"/>
                  </a:ext>
                </a:extLst>
              </a:tr>
              <a:tr h="19712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7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15 065,66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187887"/>
                  </a:ext>
                </a:extLst>
              </a:tr>
              <a:tr h="36607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93 xxxx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1 290 166,04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545151"/>
                  </a:ext>
                </a:extLst>
              </a:tr>
              <a:tr h="143618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21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3 377 937,58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449471"/>
                  </a:ext>
                </a:extLst>
              </a:tr>
              <a:tr h="143618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319344"/>
                  </a:ext>
                </a:extLst>
              </a:tr>
              <a:tr h="143618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094147"/>
                  </a:ext>
                </a:extLst>
              </a:tr>
              <a:tr h="143618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БАИ </a:t>
                      </a:r>
                      <a:r>
                        <a:rPr lang="bg-BG" sz="800">
                          <a:effectLst/>
                        </a:rPr>
                        <a:t>( </a:t>
                      </a:r>
                      <a:r>
                        <a:rPr lang="bg-BG" sz="800" smtClean="0">
                          <a:effectLst/>
                        </a:rPr>
                        <a:t>074 </a:t>
                      </a:r>
                      <a:r>
                        <a:rPr lang="bg-BG" sz="800">
                          <a:effectLst/>
                        </a:rPr>
                        <a:t>)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23.01.2024 - 23.01.2024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970689"/>
                  </a:ext>
                </a:extLst>
              </a:tr>
              <a:tr h="143618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117847"/>
                  </a:ext>
                </a:extLst>
              </a:tr>
              <a:tr h="14361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3 551,68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26716"/>
                  </a:ext>
                </a:extLst>
              </a:tr>
              <a:tr h="143618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3 551,68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435397"/>
                  </a:ext>
                </a:extLst>
              </a:tr>
              <a:tr h="143618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07921"/>
                  </a:ext>
                </a:extLst>
              </a:tr>
              <a:tr h="112639">
                <a:tc gridSpan="5">
                  <a:txBody>
                    <a:bodyPr/>
                    <a:lstStyle/>
                    <a:p>
                      <a:r>
                        <a:rPr lang="en-US" sz="400" dirty="0"/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479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029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241</Words>
  <Application>Microsoft Office PowerPoint</Application>
  <PresentationFormat>Widescreen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2024-01-24T06:29:16Z</dcterms:created>
  <dcterms:modified xsi:type="dcterms:W3CDTF">2024-01-24T06:36:59Z</dcterms:modified>
</cp:coreProperties>
</file>