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0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2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1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8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5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0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3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8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88D4-25E6-4FEF-AF11-35AA68D1DD9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D24B-E28D-46BA-881E-0A2513E3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397699"/>
              </p:ext>
            </p:extLst>
          </p:nvPr>
        </p:nvGraphicFramePr>
        <p:xfrm>
          <a:off x="1082183" y="612397"/>
          <a:ext cx="10301680" cy="6089332"/>
        </p:xfrm>
        <a:graphic>
          <a:graphicData uri="http://schemas.openxmlformats.org/drawingml/2006/table">
            <a:tbl>
              <a:tblPr/>
              <a:tblGrid>
                <a:gridCol w="2060336">
                  <a:extLst>
                    <a:ext uri="{9D8B030D-6E8A-4147-A177-3AD203B41FA5}">
                      <a16:colId xmlns:a16="http://schemas.microsoft.com/office/drawing/2014/main" val="3810230030"/>
                    </a:ext>
                  </a:extLst>
                </a:gridCol>
                <a:gridCol w="2060336">
                  <a:extLst>
                    <a:ext uri="{9D8B030D-6E8A-4147-A177-3AD203B41FA5}">
                      <a16:colId xmlns:a16="http://schemas.microsoft.com/office/drawing/2014/main" val="1612539908"/>
                    </a:ext>
                  </a:extLst>
                </a:gridCol>
                <a:gridCol w="2060336">
                  <a:extLst>
                    <a:ext uri="{9D8B030D-6E8A-4147-A177-3AD203B41FA5}">
                      <a16:colId xmlns:a16="http://schemas.microsoft.com/office/drawing/2014/main" val="2502823868"/>
                    </a:ext>
                  </a:extLst>
                </a:gridCol>
                <a:gridCol w="2060336">
                  <a:extLst>
                    <a:ext uri="{9D8B030D-6E8A-4147-A177-3AD203B41FA5}">
                      <a16:colId xmlns:a16="http://schemas.microsoft.com/office/drawing/2014/main" val="269575952"/>
                    </a:ext>
                  </a:extLst>
                </a:gridCol>
                <a:gridCol w="2060336">
                  <a:extLst>
                    <a:ext uri="{9D8B030D-6E8A-4147-A177-3AD203B41FA5}">
                      <a16:colId xmlns:a16="http://schemas.microsoft.com/office/drawing/2014/main" val="3474480113"/>
                    </a:ext>
                  </a:extLst>
                </a:gridCol>
              </a:tblGrid>
              <a:tr h="1235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854765"/>
                  </a:ext>
                </a:extLst>
              </a:tr>
              <a:tr h="217758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22.12.2023 - 22.12.2023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582401"/>
                  </a:ext>
                </a:extLst>
              </a:tr>
              <a:tr h="123574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725626"/>
                  </a:ext>
                </a:extLst>
              </a:tr>
              <a:tr h="12357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Издръжка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5 063,23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090314"/>
                  </a:ext>
                </a:extLst>
              </a:tr>
              <a:tr h="78286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70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err="1">
                          <a:effectLst/>
                        </a:rPr>
                        <a:t>Възмездно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финансиране</a:t>
                      </a:r>
                      <a:r>
                        <a:rPr lang="ru-RU" sz="800" dirty="0">
                          <a:effectLst/>
                        </a:rPr>
                        <a:t> – </a:t>
                      </a:r>
                      <a:r>
                        <a:rPr lang="ru-RU" sz="800" dirty="0" err="1">
                          <a:effectLst/>
                        </a:rPr>
                        <a:t>придобиване</a:t>
                      </a:r>
                      <a:r>
                        <a:rPr lang="ru-RU" sz="800" dirty="0">
                          <a:effectLst/>
                        </a:rPr>
                        <a:t> на </a:t>
                      </a:r>
                      <a:r>
                        <a:rPr lang="ru-RU" sz="800" dirty="0" err="1">
                          <a:effectLst/>
                        </a:rPr>
                        <a:t>дялове</a:t>
                      </a:r>
                      <a:r>
                        <a:rPr lang="ru-RU" sz="800" dirty="0">
                          <a:effectLst/>
                        </a:rPr>
                        <a:t> и акции, </a:t>
                      </a:r>
                      <a:r>
                        <a:rPr lang="ru-RU" sz="800" dirty="0" err="1">
                          <a:effectLst/>
                        </a:rPr>
                        <a:t>предоставени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кредити</a:t>
                      </a:r>
                      <a:r>
                        <a:rPr lang="ru-RU" sz="800" dirty="0">
                          <a:effectLst/>
                        </a:rPr>
                        <a:t> и временна </a:t>
                      </a:r>
                      <a:r>
                        <a:rPr lang="ru-RU" sz="800" dirty="0" err="1">
                          <a:effectLst/>
                        </a:rPr>
                        <a:t>финансова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помощ</a:t>
                      </a:r>
                      <a:endParaRPr lang="ru-RU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8 124 400,00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859598"/>
                  </a:ext>
                </a:extLst>
              </a:tr>
              <a:tr h="2177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23 752,75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702289"/>
                  </a:ext>
                </a:extLst>
              </a:tr>
              <a:tr h="4061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2 615 272,70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072880"/>
                  </a:ext>
                </a:extLst>
              </a:tr>
              <a:tr h="12357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34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10 768 488,68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25653"/>
                  </a:ext>
                </a:extLst>
              </a:tr>
              <a:tr h="12357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26673"/>
                  </a:ext>
                </a:extLst>
              </a:tr>
              <a:tr h="12357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84707"/>
                  </a:ext>
                </a:extLst>
              </a:tr>
              <a:tr h="12357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70705"/>
                  </a:ext>
                </a:extLst>
              </a:tr>
              <a:tr h="12357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276209"/>
                  </a:ext>
                </a:extLst>
              </a:tr>
              <a:tr h="1235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615787"/>
                  </a:ext>
                </a:extLst>
              </a:tr>
              <a:tr h="217758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22.12.2023 - 22.12.2023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6359"/>
                  </a:ext>
                </a:extLst>
              </a:tr>
              <a:tr h="12357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13679"/>
                  </a:ext>
                </a:extLst>
              </a:tr>
              <a:tr h="4061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2 615 272,70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572297"/>
                  </a:ext>
                </a:extLst>
              </a:tr>
              <a:tr h="12357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2 615 272,70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50701"/>
                  </a:ext>
                </a:extLst>
              </a:tr>
              <a:tr h="12357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585467"/>
                  </a:ext>
                </a:extLst>
              </a:tr>
              <a:tr h="12357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062992"/>
                  </a:ext>
                </a:extLst>
              </a:tr>
              <a:tr h="217758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</a:t>
                      </a:r>
                      <a:r>
                        <a:rPr lang="ru-RU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22.12.2023 - 22.12.2023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236609"/>
                  </a:ext>
                </a:extLst>
              </a:tr>
              <a:tr h="12357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552979"/>
                  </a:ext>
                </a:extLst>
              </a:tr>
              <a:tr h="12357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13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5 063,23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062099"/>
                  </a:ext>
                </a:extLst>
              </a:tr>
              <a:tr h="78286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70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Възмездно финансиране – придобиване на дялове и акции, предоставени кредити и временна финансова помощ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8 124 400,00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98474"/>
                  </a:ext>
                </a:extLst>
              </a:tr>
              <a:tr h="2177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23 752,75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68984"/>
                  </a:ext>
                </a:extLst>
              </a:tr>
              <a:tr h="12357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32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8 153 215,98 лв.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21222"/>
                  </a:ext>
                </a:extLst>
              </a:tr>
              <a:tr h="12357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975826"/>
                  </a:ext>
                </a:extLst>
              </a:tr>
              <a:tr h="12357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81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41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201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2023-12-28T06:44:46Z</dcterms:created>
  <dcterms:modified xsi:type="dcterms:W3CDTF">2023-12-28T06:45:54Z</dcterms:modified>
</cp:coreProperties>
</file>