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965" autoAdjust="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AE7-2D82-45DE-A5F9-85494E474DDB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974E-0468-4DE5-8A76-C4753E3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1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AE7-2D82-45DE-A5F9-85494E474DDB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974E-0468-4DE5-8A76-C4753E3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0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AE7-2D82-45DE-A5F9-85494E474DDB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974E-0468-4DE5-8A76-C4753E3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AE7-2D82-45DE-A5F9-85494E474DDB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974E-0468-4DE5-8A76-C4753E3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AE7-2D82-45DE-A5F9-85494E474DDB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974E-0468-4DE5-8A76-C4753E3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7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AE7-2D82-45DE-A5F9-85494E474DDB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974E-0468-4DE5-8A76-C4753E3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0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AE7-2D82-45DE-A5F9-85494E474DDB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974E-0468-4DE5-8A76-C4753E3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8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AE7-2D82-45DE-A5F9-85494E474DDB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974E-0468-4DE5-8A76-C4753E3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4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AE7-2D82-45DE-A5F9-85494E474DDB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974E-0468-4DE5-8A76-C4753E3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3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AE7-2D82-45DE-A5F9-85494E474DDB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974E-0468-4DE5-8A76-C4753E3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1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AE7-2D82-45DE-A5F9-85494E474DDB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974E-0468-4DE5-8A76-C4753E3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0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CAE7-2D82-45DE-A5F9-85494E474DDB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A974E-0468-4DE5-8A76-C4753E3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1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358646"/>
              </p:ext>
            </p:extLst>
          </p:nvPr>
        </p:nvGraphicFramePr>
        <p:xfrm>
          <a:off x="494952" y="79133"/>
          <a:ext cx="11316745" cy="6736396"/>
        </p:xfrm>
        <a:graphic>
          <a:graphicData uri="http://schemas.openxmlformats.org/drawingml/2006/table">
            <a:tbl>
              <a:tblPr/>
              <a:tblGrid>
                <a:gridCol w="2263349">
                  <a:extLst>
                    <a:ext uri="{9D8B030D-6E8A-4147-A177-3AD203B41FA5}">
                      <a16:colId xmlns:a16="http://schemas.microsoft.com/office/drawing/2014/main" val="1601952881"/>
                    </a:ext>
                  </a:extLst>
                </a:gridCol>
                <a:gridCol w="2263349">
                  <a:extLst>
                    <a:ext uri="{9D8B030D-6E8A-4147-A177-3AD203B41FA5}">
                      <a16:colId xmlns:a16="http://schemas.microsoft.com/office/drawing/2014/main" val="3973066953"/>
                    </a:ext>
                  </a:extLst>
                </a:gridCol>
                <a:gridCol w="2263349">
                  <a:extLst>
                    <a:ext uri="{9D8B030D-6E8A-4147-A177-3AD203B41FA5}">
                      <a16:colId xmlns:a16="http://schemas.microsoft.com/office/drawing/2014/main" val="1385311778"/>
                    </a:ext>
                  </a:extLst>
                </a:gridCol>
                <a:gridCol w="2263349">
                  <a:extLst>
                    <a:ext uri="{9D8B030D-6E8A-4147-A177-3AD203B41FA5}">
                      <a16:colId xmlns:a16="http://schemas.microsoft.com/office/drawing/2014/main" val="1324413913"/>
                    </a:ext>
                  </a:extLst>
                </a:gridCol>
                <a:gridCol w="2263349">
                  <a:extLst>
                    <a:ext uri="{9D8B030D-6E8A-4147-A177-3AD203B41FA5}">
                      <a16:colId xmlns:a16="http://schemas.microsoft.com/office/drawing/2014/main" val="2979945759"/>
                    </a:ext>
                  </a:extLst>
                </a:gridCol>
              </a:tblGrid>
              <a:tr h="123442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449785"/>
                  </a:ext>
                </a:extLst>
              </a:tr>
              <a:tr h="147953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М-во на </a:t>
                      </a:r>
                      <a:r>
                        <a:rPr lang="ru-RU" sz="700" dirty="0" err="1">
                          <a:effectLst/>
                        </a:rPr>
                        <a:t>иновациите</a:t>
                      </a:r>
                      <a:r>
                        <a:rPr lang="ru-RU" sz="700" dirty="0">
                          <a:effectLst/>
                        </a:rPr>
                        <a:t> и </a:t>
                      </a:r>
                      <a:r>
                        <a:rPr lang="ru-RU" sz="700" dirty="0" err="1">
                          <a:effectLst/>
                        </a:rPr>
                        <a:t>растежа</a:t>
                      </a:r>
                      <a:r>
                        <a:rPr lang="ru-RU" sz="700" dirty="0">
                          <a:effectLst/>
                        </a:rPr>
                        <a:t> ( 074******* )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21.12.2023 - 21.12.2023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488161"/>
                  </a:ext>
                </a:extLst>
              </a:tr>
              <a:tr h="123442">
                <a:tc>
                  <a:txBody>
                    <a:bodyPr/>
                    <a:lstStyle/>
                    <a:p>
                      <a:pPr algn="ctr"/>
                      <a:r>
                        <a:rPr lang="bg-BG" sz="700" dirty="0">
                          <a:effectLst/>
                        </a:rPr>
                        <a:t>Код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71164"/>
                  </a:ext>
                </a:extLst>
              </a:tr>
              <a:tr h="470634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effectLst/>
                        </a:rPr>
                        <a:t>01 </a:t>
                      </a:r>
                      <a:r>
                        <a:rPr lang="en-US" sz="700" dirty="0" err="1">
                          <a:effectLst/>
                        </a:rPr>
                        <a:t>xxxx</a:t>
                      </a:r>
                      <a:endParaRPr lang="en-US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Заплати, </a:t>
                      </a:r>
                      <a:r>
                        <a:rPr lang="ru-RU" sz="700" dirty="0" err="1">
                          <a:effectLst/>
                        </a:rPr>
                        <a:t>възнаграждения</a:t>
                      </a:r>
                      <a:r>
                        <a:rPr lang="ru-RU" sz="700" dirty="0">
                          <a:effectLst/>
                        </a:rPr>
                        <a:t> и </a:t>
                      </a:r>
                      <a:r>
                        <a:rPr lang="ru-RU" sz="700" dirty="0" err="1">
                          <a:effectLst/>
                        </a:rPr>
                        <a:t>други</a:t>
                      </a:r>
                      <a:r>
                        <a:rPr lang="ru-RU" sz="700" dirty="0">
                          <a:effectLst/>
                        </a:rPr>
                        <a:t> </a:t>
                      </a:r>
                      <a:r>
                        <a:rPr lang="ru-RU" sz="700" dirty="0" err="1">
                          <a:effectLst/>
                        </a:rPr>
                        <a:t>плащания</a:t>
                      </a:r>
                      <a:r>
                        <a:rPr lang="ru-RU" sz="700" dirty="0">
                          <a:effectLst/>
                        </a:rPr>
                        <a:t> за персонала - </a:t>
                      </a:r>
                      <a:r>
                        <a:rPr lang="ru-RU" sz="700" dirty="0" err="1">
                          <a:effectLst/>
                        </a:rPr>
                        <a:t>нетна</a:t>
                      </a:r>
                      <a:r>
                        <a:rPr lang="ru-RU" sz="700" dirty="0">
                          <a:effectLst/>
                        </a:rPr>
                        <a:t> сума за </a:t>
                      </a:r>
                      <a:r>
                        <a:rPr lang="ru-RU" sz="700" dirty="0" err="1">
                          <a:effectLst/>
                        </a:rPr>
                        <a:t>изплащане</a:t>
                      </a:r>
                      <a:endParaRPr lang="ru-RU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effectLst/>
                        </a:rPr>
                        <a:t>8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982 250,65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65880"/>
                  </a:ext>
                </a:extLst>
              </a:tr>
              <a:tr h="123442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 dirty="0">
                          <a:effectLst/>
                        </a:rPr>
                        <a:t>Издръжка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effectLst/>
                        </a:rPr>
                        <a:t>25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141 364,62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898153"/>
                  </a:ext>
                </a:extLst>
              </a:tr>
              <a:tr h="341562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40 xxxx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Стипендии, пенсии, помощи и </a:t>
                      </a:r>
                      <a:r>
                        <a:rPr lang="ru-RU" sz="700" dirty="0" err="1">
                          <a:effectLst/>
                        </a:rPr>
                        <a:t>текущи</a:t>
                      </a:r>
                      <a:r>
                        <a:rPr lang="ru-RU" sz="700" dirty="0">
                          <a:effectLst/>
                        </a:rPr>
                        <a:t> </a:t>
                      </a:r>
                      <a:r>
                        <a:rPr lang="ru-RU" sz="700" dirty="0" err="1">
                          <a:effectLst/>
                        </a:rPr>
                        <a:t>трансфери</a:t>
                      </a:r>
                      <a:r>
                        <a:rPr lang="ru-RU" sz="700" dirty="0">
                          <a:effectLst/>
                        </a:rPr>
                        <a:t> за </a:t>
                      </a:r>
                      <a:r>
                        <a:rPr lang="ru-RU" sz="700" dirty="0" err="1">
                          <a:effectLst/>
                        </a:rPr>
                        <a:t>домакинства</a:t>
                      </a:r>
                      <a:endParaRPr lang="ru-RU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effectLst/>
                        </a:rPr>
                        <a:t>1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 dirty="0">
                          <a:effectLst/>
                        </a:rPr>
                        <a:t>1 056 617,64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5613"/>
                  </a:ext>
                </a:extLst>
              </a:tr>
              <a:tr h="40609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50 xxxx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 err="1">
                          <a:effectLst/>
                        </a:rPr>
                        <a:t>Плащания</a:t>
                      </a:r>
                      <a:r>
                        <a:rPr lang="ru-RU" sz="700" dirty="0">
                          <a:effectLst/>
                        </a:rPr>
                        <a:t> за </a:t>
                      </a:r>
                      <a:r>
                        <a:rPr lang="ru-RU" sz="700" dirty="0" err="1">
                          <a:effectLst/>
                        </a:rPr>
                        <a:t>дълготрайни</a:t>
                      </a:r>
                      <a:r>
                        <a:rPr lang="ru-RU" sz="700" dirty="0">
                          <a:effectLst/>
                        </a:rPr>
                        <a:t> </a:t>
                      </a:r>
                      <a:r>
                        <a:rPr lang="ru-RU" sz="700" dirty="0" err="1">
                          <a:effectLst/>
                        </a:rPr>
                        <a:t>активи</a:t>
                      </a:r>
                      <a:r>
                        <a:rPr lang="ru-RU" sz="700" dirty="0">
                          <a:effectLst/>
                        </a:rPr>
                        <a:t>, </a:t>
                      </a:r>
                      <a:r>
                        <a:rPr lang="ru-RU" sz="700" dirty="0" err="1">
                          <a:effectLst/>
                        </a:rPr>
                        <a:t>основен</a:t>
                      </a:r>
                      <a:r>
                        <a:rPr lang="ru-RU" sz="700" dirty="0">
                          <a:effectLst/>
                        </a:rPr>
                        <a:t> ремонт и </a:t>
                      </a:r>
                      <a:r>
                        <a:rPr lang="ru-RU" sz="700" dirty="0" err="1">
                          <a:effectLst/>
                        </a:rPr>
                        <a:t>капиталови</a:t>
                      </a:r>
                      <a:r>
                        <a:rPr lang="ru-RU" sz="700" dirty="0">
                          <a:effectLst/>
                        </a:rPr>
                        <a:t> </a:t>
                      </a:r>
                      <a:r>
                        <a:rPr lang="ru-RU" sz="700" dirty="0" err="1">
                          <a:effectLst/>
                        </a:rPr>
                        <a:t>трансфери</a:t>
                      </a:r>
                      <a:endParaRPr lang="ru-RU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effectLst/>
                        </a:rPr>
                        <a:t>2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 dirty="0">
                          <a:effectLst/>
                        </a:rPr>
                        <a:t>85 351,20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703590"/>
                  </a:ext>
                </a:extLst>
              </a:tr>
              <a:tr h="14795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effectLst/>
                        </a:rPr>
                        <a:t>33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 dirty="0">
                          <a:effectLst/>
                        </a:rPr>
                        <a:t>368 115,76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178924"/>
                  </a:ext>
                </a:extLst>
              </a:tr>
              <a:tr h="123442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effectLst/>
                        </a:rPr>
                        <a:t>69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2 633 699,87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980282"/>
                  </a:ext>
                </a:extLst>
              </a:tr>
              <a:tr h="123442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280971"/>
                  </a:ext>
                </a:extLst>
              </a:tr>
              <a:tr h="123442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247803"/>
                  </a:ext>
                </a:extLst>
              </a:tr>
              <a:tr h="123442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25158"/>
                  </a:ext>
                </a:extLst>
              </a:tr>
              <a:tr h="123442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584022"/>
                  </a:ext>
                </a:extLst>
              </a:tr>
              <a:tr h="123442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387894"/>
                  </a:ext>
                </a:extLst>
              </a:tr>
              <a:tr h="147953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М-во на </a:t>
                      </a:r>
                      <a:r>
                        <a:rPr lang="ru-RU" sz="700" dirty="0" err="1">
                          <a:effectLst/>
                        </a:rPr>
                        <a:t>иновациите</a:t>
                      </a:r>
                      <a:r>
                        <a:rPr lang="ru-RU" sz="700" dirty="0">
                          <a:effectLst/>
                        </a:rPr>
                        <a:t> и </a:t>
                      </a:r>
                      <a:r>
                        <a:rPr lang="ru-RU" sz="700" dirty="0" err="1">
                          <a:effectLst/>
                        </a:rPr>
                        <a:t>растежа</a:t>
                      </a:r>
                      <a:r>
                        <a:rPr lang="ru-RU" sz="700" dirty="0">
                          <a:effectLst/>
                        </a:rPr>
                        <a:t>-ЦУ </a:t>
                      </a:r>
                      <a:r>
                        <a:rPr lang="ru-RU" sz="700">
                          <a:effectLst/>
                        </a:rPr>
                        <a:t>( </a:t>
                      </a:r>
                      <a:r>
                        <a:rPr lang="ru-RU" sz="700" smtClean="0">
                          <a:effectLst/>
                        </a:rPr>
                        <a:t>074 </a:t>
                      </a:r>
                      <a:r>
                        <a:rPr lang="ru-RU" sz="700" dirty="0">
                          <a:effectLst/>
                        </a:rPr>
                        <a:t>)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21.12.2023 - 21.12.2023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401766"/>
                  </a:ext>
                </a:extLst>
              </a:tr>
              <a:tr h="123442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dirty="0">
                          <a:effectLst/>
                        </a:rPr>
                        <a:t>Сума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457079"/>
                  </a:ext>
                </a:extLst>
              </a:tr>
              <a:tr h="470634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01 xxxx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5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 dirty="0">
                          <a:effectLst/>
                        </a:rPr>
                        <a:t>908 162,35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627334"/>
                  </a:ext>
                </a:extLst>
              </a:tr>
              <a:tr h="123442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11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 dirty="0">
                          <a:effectLst/>
                        </a:rPr>
                        <a:t>83 321,70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170382"/>
                  </a:ext>
                </a:extLst>
              </a:tr>
              <a:tr h="341562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40 xxxx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 dirty="0">
                          <a:effectLst/>
                        </a:rPr>
                        <a:t>1 056 617,64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440302"/>
                  </a:ext>
                </a:extLst>
              </a:tr>
              <a:tr h="40609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50 xxxx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2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 dirty="0">
                          <a:effectLst/>
                        </a:rPr>
                        <a:t>85 351,20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317228"/>
                  </a:ext>
                </a:extLst>
              </a:tr>
              <a:tr h="14795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33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368 115,76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102237"/>
                  </a:ext>
                </a:extLst>
              </a:tr>
              <a:tr h="123442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52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2 501 568,65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74029"/>
                  </a:ext>
                </a:extLst>
              </a:tr>
              <a:tr h="123442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301775"/>
                  </a:ext>
                </a:extLst>
              </a:tr>
              <a:tr h="123442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061914"/>
                  </a:ext>
                </a:extLst>
              </a:tr>
              <a:tr h="123442">
                <a:tc gridSpan="2">
                  <a:txBody>
                    <a:bodyPr/>
                    <a:lstStyle/>
                    <a:p>
                      <a:pPr algn="l"/>
                      <a:r>
                        <a:rPr lang="bg-BG" sz="700" dirty="0">
                          <a:effectLst/>
                        </a:rPr>
                        <a:t>БАИ ( </a:t>
                      </a:r>
                      <a:r>
                        <a:rPr lang="bg-BG" sz="700" dirty="0" smtClean="0">
                          <a:effectLst/>
                        </a:rPr>
                        <a:t>074 </a:t>
                      </a:r>
                      <a:r>
                        <a:rPr lang="bg-BG" sz="700" dirty="0">
                          <a:effectLst/>
                        </a:rPr>
                        <a:t>)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21.12.2023 - 21.12.2023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594398"/>
                  </a:ext>
                </a:extLst>
              </a:tr>
              <a:tr h="123442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947611"/>
                  </a:ext>
                </a:extLst>
              </a:tr>
              <a:tr h="123442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10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15 585,72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18786"/>
                  </a:ext>
                </a:extLst>
              </a:tr>
              <a:tr h="123442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10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15 585,72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56995"/>
                  </a:ext>
                </a:extLst>
              </a:tr>
              <a:tr h="123442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234947"/>
                  </a:ext>
                </a:extLst>
              </a:tr>
              <a:tr h="123442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56560"/>
                  </a:ext>
                </a:extLst>
              </a:tr>
              <a:tr h="123442">
                <a:tc gridSpan="2">
                  <a:txBody>
                    <a:bodyPr/>
                    <a:lstStyle/>
                    <a:p>
                      <a:pPr algn="l"/>
                      <a:r>
                        <a:rPr lang="bg-BG" sz="700" dirty="0">
                          <a:effectLst/>
                        </a:rPr>
                        <a:t>ИАНМСП ( </a:t>
                      </a:r>
                      <a:r>
                        <a:rPr lang="bg-BG" sz="700" dirty="0" smtClean="0">
                          <a:effectLst/>
                        </a:rPr>
                        <a:t>074 </a:t>
                      </a:r>
                      <a:r>
                        <a:rPr lang="bg-BG" sz="700" dirty="0">
                          <a:effectLst/>
                        </a:rPr>
                        <a:t>)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21.12.2023 - 21.12.2023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120774"/>
                  </a:ext>
                </a:extLst>
              </a:tr>
              <a:tr h="123442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936336"/>
                  </a:ext>
                </a:extLst>
              </a:tr>
              <a:tr h="470634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01 xxxx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3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74 088,30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69024"/>
                  </a:ext>
                </a:extLst>
              </a:tr>
              <a:tr h="123442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effectLst/>
                        </a:rPr>
                        <a:t>4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42 457,20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958335"/>
                  </a:ext>
                </a:extLst>
              </a:tr>
              <a:tr h="123442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7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116 545,50 лв.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46752"/>
                  </a:ext>
                </a:extLst>
              </a:tr>
              <a:tr h="123442">
                <a:tc gridSpan="5"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053946"/>
                  </a:ext>
                </a:extLst>
              </a:tr>
              <a:tr h="123442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17833" marR="17833" marT="8917" marB="89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84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194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277</Words>
  <Application>Microsoft Office PowerPoint</Application>
  <PresentationFormat>Widescreen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2023-12-22T06:27:00Z</dcterms:created>
  <dcterms:modified xsi:type="dcterms:W3CDTF">2023-12-22T06:34:31Z</dcterms:modified>
</cp:coreProperties>
</file>