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2FD1-3179-4A71-8C8F-CE57DF439324}" type="datetimeFigureOut">
              <a:rPr lang="bg-BG" smtClean="0"/>
              <a:t>15.08.2022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2CCA-C0D0-404B-9E50-5EE35BBF24D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78718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2FD1-3179-4A71-8C8F-CE57DF439324}" type="datetimeFigureOut">
              <a:rPr lang="bg-BG" smtClean="0"/>
              <a:t>15.08.2022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2CCA-C0D0-404B-9E50-5EE35BBF24D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7642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2FD1-3179-4A71-8C8F-CE57DF439324}" type="datetimeFigureOut">
              <a:rPr lang="bg-BG" smtClean="0"/>
              <a:t>15.08.2022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2CCA-C0D0-404B-9E50-5EE35BBF24D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07573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2FD1-3179-4A71-8C8F-CE57DF439324}" type="datetimeFigureOut">
              <a:rPr lang="bg-BG" smtClean="0"/>
              <a:t>15.08.2022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2CCA-C0D0-404B-9E50-5EE35BBF24D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38634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2FD1-3179-4A71-8C8F-CE57DF439324}" type="datetimeFigureOut">
              <a:rPr lang="bg-BG" smtClean="0"/>
              <a:t>15.08.2022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2CCA-C0D0-404B-9E50-5EE35BBF24D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9253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2FD1-3179-4A71-8C8F-CE57DF439324}" type="datetimeFigureOut">
              <a:rPr lang="bg-BG" smtClean="0"/>
              <a:t>15.08.2022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2CCA-C0D0-404B-9E50-5EE35BBF24D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25529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2FD1-3179-4A71-8C8F-CE57DF439324}" type="datetimeFigureOut">
              <a:rPr lang="bg-BG" smtClean="0"/>
              <a:t>15.08.2022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2CCA-C0D0-404B-9E50-5EE35BBF24D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9199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2FD1-3179-4A71-8C8F-CE57DF439324}" type="datetimeFigureOut">
              <a:rPr lang="bg-BG" smtClean="0"/>
              <a:t>15.08.2022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2CCA-C0D0-404B-9E50-5EE35BBF24D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33782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2FD1-3179-4A71-8C8F-CE57DF439324}" type="datetimeFigureOut">
              <a:rPr lang="bg-BG" smtClean="0"/>
              <a:t>15.08.2022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2CCA-C0D0-404B-9E50-5EE35BBF24D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17781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2FD1-3179-4A71-8C8F-CE57DF439324}" type="datetimeFigureOut">
              <a:rPr lang="bg-BG" smtClean="0"/>
              <a:t>15.08.2022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2CCA-C0D0-404B-9E50-5EE35BBF24D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33327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2FD1-3179-4A71-8C8F-CE57DF439324}" type="datetimeFigureOut">
              <a:rPr lang="bg-BG" smtClean="0"/>
              <a:t>15.08.2022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2CCA-C0D0-404B-9E50-5EE35BBF24D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06546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F2FD1-3179-4A71-8C8F-CE57DF439324}" type="datetimeFigureOut">
              <a:rPr lang="bg-BG" smtClean="0"/>
              <a:t>15.08.2022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62CCA-C0D0-404B-9E50-5EE35BBF24D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265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payments/done_payments.js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86073"/>
              </p:ext>
            </p:extLst>
          </p:nvPr>
        </p:nvGraphicFramePr>
        <p:xfrm>
          <a:off x="2019993" y="1122360"/>
          <a:ext cx="8005155" cy="4135433"/>
        </p:xfrm>
        <a:graphic>
          <a:graphicData uri="http://schemas.openxmlformats.org/drawingml/2006/table">
            <a:tbl>
              <a:tblPr/>
              <a:tblGrid>
                <a:gridCol w="1601031">
                  <a:extLst>
                    <a:ext uri="{9D8B030D-6E8A-4147-A177-3AD203B41FA5}">
                      <a16:colId xmlns:a16="http://schemas.microsoft.com/office/drawing/2014/main" val="3842274699"/>
                    </a:ext>
                  </a:extLst>
                </a:gridCol>
                <a:gridCol w="1601031">
                  <a:extLst>
                    <a:ext uri="{9D8B030D-6E8A-4147-A177-3AD203B41FA5}">
                      <a16:colId xmlns:a16="http://schemas.microsoft.com/office/drawing/2014/main" val="261071322"/>
                    </a:ext>
                  </a:extLst>
                </a:gridCol>
                <a:gridCol w="1601031">
                  <a:extLst>
                    <a:ext uri="{9D8B030D-6E8A-4147-A177-3AD203B41FA5}">
                      <a16:colId xmlns:a16="http://schemas.microsoft.com/office/drawing/2014/main" val="1633629439"/>
                    </a:ext>
                  </a:extLst>
                </a:gridCol>
                <a:gridCol w="1601031">
                  <a:extLst>
                    <a:ext uri="{9D8B030D-6E8A-4147-A177-3AD203B41FA5}">
                      <a16:colId xmlns:a16="http://schemas.microsoft.com/office/drawing/2014/main" val="2666525972"/>
                    </a:ext>
                  </a:extLst>
                </a:gridCol>
                <a:gridCol w="1601031">
                  <a:extLst>
                    <a:ext uri="{9D8B030D-6E8A-4147-A177-3AD203B41FA5}">
                      <a16:colId xmlns:a16="http://schemas.microsoft.com/office/drawing/2014/main" val="3135077876"/>
                    </a:ext>
                  </a:extLst>
                </a:gridCol>
              </a:tblGrid>
              <a:tr h="103779">
                <a:tc gridSpan="5">
                  <a:txBody>
                    <a:bodyPr/>
                    <a:lstStyle/>
                    <a:p>
                      <a:pPr algn="ctr"/>
                      <a:r>
                        <a:rPr lang="bg-BG" sz="5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151245"/>
                  </a:ext>
                </a:extLst>
              </a:tr>
              <a:tr h="170606">
                <a:tc gridSpan="2">
                  <a:txBody>
                    <a:bodyPr/>
                    <a:lstStyle/>
                    <a:p>
                      <a:pPr algn="l"/>
                      <a:r>
                        <a:rPr lang="ru-RU" sz="5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5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15.08.2022 - 15.08.2022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51230"/>
                  </a:ext>
                </a:extLst>
              </a:tr>
              <a:tr h="103779"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Код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Описание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Брой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Сума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769358"/>
                  </a:ext>
                </a:extLst>
              </a:tr>
              <a:tr h="389957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01 xxxx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5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2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42 886,48 лв.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224770"/>
                  </a:ext>
                </a:extLst>
              </a:tr>
              <a:tr h="103779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10 xxxx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500">
                          <a:effectLst/>
                        </a:rPr>
                        <a:t>Издръжка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4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5 667,06 лв.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99678"/>
                  </a:ext>
                </a:extLst>
              </a:tr>
              <a:tr h="103779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18 xxxx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500">
                          <a:effectLst/>
                        </a:rPr>
                        <a:t>Други разходи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3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135,00 лв.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068785"/>
                  </a:ext>
                </a:extLst>
              </a:tr>
              <a:tr h="170606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88 xxxx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5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9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293,00 лв.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96868"/>
                  </a:ext>
                </a:extLst>
              </a:tr>
              <a:tr h="103779">
                <a:tc gridSpan="2"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Общо: 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18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48 981,54 лв.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132329"/>
                  </a:ext>
                </a:extLst>
              </a:tr>
              <a:tr h="103779">
                <a:tc gridSpan="5">
                  <a:txBody>
                    <a:bodyPr/>
                    <a:lstStyle/>
                    <a:p>
                      <a:r>
                        <a:rPr lang="bg-BG" sz="500"/>
                        <a:t> 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664123"/>
                  </a:ext>
                </a:extLst>
              </a:tr>
              <a:tr h="103779">
                <a:tc gridSpan="5">
                  <a:txBody>
                    <a:bodyPr/>
                    <a:lstStyle/>
                    <a:p>
                      <a:r>
                        <a:rPr lang="bg-BG" sz="500"/>
                        <a:t> 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078036"/>
                  </a:ext>
                </a:extLst>
              </a:tr>
              <a:tr h="103779">
                <a:tc gridSpan="5">
                  <a:txBody>
                    <a:bodyPr/>
                    <a:lstStyle/>
                    <a:p>
                      <a:r>
                        <a:rPr lang="bg-BG" sz="500"/>
                        <a:t> 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514422"/>
                  </a:ext>
                </a:extLst>
              </a:tr>
              <a:tr h="103779">
                <a:tc gridSpan="5">
                  <a:txBody>
                    <a:bodyPr/>
                    <a:lstStyle/>
                    <a:p>
                      <a:r>
                        <a:rPr lang="bg-BG" sz="500"/>
                        <a:t> 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149559"/>
                  </a:ext>
                </a:extLst>
              </a:tr>
              <a:tr h="103779">
                <a:tc gridSpan="5">
                  <a:txBody>
                    <a:bodyPr/>
                    <a:lstStyle/>
                    <a:p>
                      <a:pPr algn="ctr"/>
                      <a:r>
                        <a:rPr lang="bg-BG" sz="5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44781"/>
                  </a:ext>
                </a:extLst>
              </a:tr>
              <a:tr h="170606">
                <a:tc gridSpan="2">
                  <a:txBody>
                    <a:bodyPr/>
                    <a:lstStyle/>
                    <a:p>
                      <a:pPr algn="l"/>
                      <a:r>
                        <a:rPr lang="ru-RU" sz="500">
                          <a:effectLst/>
                        </a:rPr>
                        <a:t>М-во на иновациите и растежа-ЦУ ( 0740000005 )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5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15.08.2022 - 15.08.2022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968858"/>
                  </a:ext>
                </a:extLst>
              </a:tr>
              <a:tr h="103779"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Код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Описание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Брой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Сума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699143"/>
                  </a:ext>
                </a:extLst>
              </a:tr>
              <a:tr h="389957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01 xxxx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5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1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38 605,00 лв.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50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011724"/>
                  </a:ext>
                </a:extLst>
              </a:tr>
              <a:tr h="103779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10 xxxx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500">
                          <a:effectLst/>
                        </a:rPr>
                        <a:t>Издръжка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3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5 445,06 лв.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50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425721"/>
                  </a:ext>
                </a:extLst>
              </a:tr>
              <a:tr h="103779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18 xxxx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500">
                          <a:effectLst/>
                        </a:rPr>
                        <a:t>Други разходи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3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135,00 лв.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50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961329"/>
                  </a:ext>
                </a:extLst>
              </a:tr>
              <a:tr h="170606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88 xxxx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5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9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293,00 лв.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50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714827"/>
                  </a:ext>
                </a:extLst>
              </a:tr>
              <a:tr h="103779">
                <a:tc gridSpan="2"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Общо: 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16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44 478,06 лв.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50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043581"/>
                  </a:ext>
                </a:extLst>
              </a:tr>
              <a:tr h="103779">
                <a:tc gridSpan="5">
                  <a:txBody>
                    <a:bodyPr/>
                    <a:lstStyle/>
                    <a:p>
                      <a:r>
                        <a:rPr lang="bg-BG" sz="500"/>
                        <a:t> 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8544622"/>
                  </a:ext>
                </a:extLst>
              </a:tr>
              <a:tr h="103779">
                <a:tc gridSpan="5">
                  <a:txBody>
                    <a:bodyPr/>
                    <a:lstStyle/>
                    <a:p>
                      <a:r>
                        <a:rPr lang="bg-BG" sz="500"/>
                        <a:t> 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955015"/>
                  </a:ext>
                </a:extLst>
              </a:tr>
              <a:tr h="103779">
                <a:tc gridSpan="2">
                  <a:txBody>
                    <a:bodyPr/>
                    <a:lstStyle/>
                    <a:p>
                      <a:pPr algn="l"/>
                      <a:r>
                        <a:rPr lang="bg-BG" sz="500">
                          <a:effectLst/>
                        </a:rPr>
                        <a:t>ИАНМСП ( 0740020001 )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5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15.08.2022 - 15.08.2022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793888"/>
                  </a:ext>
                </a:extLst>
              </a:tr>
              <a:tr h="103779"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Код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Описание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Брой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Сума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985251"/>
                  </a:ext>
                </a:extLst>
              </a:tr>
              <a:tr h="389957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01 xxxx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5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1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4 281,48 лв.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50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530586"/>
                  </a:ext>
                </a:extLst>
              </a:tr>
              <a:tr h="103779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10 xxxx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500">
                          <a:effectLst/>
                        </a:rPr>
                        <a:t>Издръжка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1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222,00 лв.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50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348771"/>
                  </a:ext>
                </a:extLst>
              </a:tr>
              <a:tr h="103779">
                <a:tc gridSpan="2"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Общо: 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2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4 503,48 лв.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500">
                        <a:effectLst/>
                      </a:endParaRP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109054"/>
                  </a:ext>
                </a:extLst>
              </a:tr>
              <a:tr h="103779">
                <a:tc gridSpan="5">
                  <a:txBody>
                    <a:bodyPr/>
                    <a:lstStyle/>
                    <a:p>
                      <a:r>
                        <a:rPr lang="bg-BG" sz="500"/>
                        <a:t> 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706185"/>
                  </a:ext>
                </a:extLst>
              </a:tr>
              <a:tr h="103779">
                <a:tc gridSpan="5">
                  <a:txBody>
                    <a:bodyPr/>
                    <a:lstStyle/>
                    <a:p>
                      <a:r>
                        <a:rPr lang="bg-BG" sz="500" dirty="0"/>
                        <a:t> </a:t>
                      </a:r>
                    </a:p>
                  </a:txBody>
                  <a:tcPr marL="26533" marR="26533" marT="13266" marB="132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874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4500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</Words>
  <Application>Microsoft Office PowerPoint</Application>
  <PresentationFormat>Widescreen</PresentationFormat>
  <Paragraphs>85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Ladinka Mihailova</dc:creator>
  <cp:lastModifiedBy>Ladinka Mihailova</cp:lastModifiedBy>
  <cp:revision>1</cp:revision>
  <dcterms:created xsi:type="dcterms:W3CDTF">2022-08-15T06:06:19Z</dcterms:created>
  <dcterms:modified xsi:type="dcterms:W3CDTF">2022-08-15T06:07:13Z</dcterms:modified>
</cp:coreProperties>
</file>